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60" r:id="rId1"/>
  </p:sldMasterIdLst>
  <p:notesMasterIdLst>
    <p:notesMasterId r:id="rId35"/>
  </p:notesMasterIdLst>
  <p:handoutMasterIdLst>
    <p:handoutMasterId r:id="rId36"/>
  </p:handoutMasterIdLst>
  <p:sldIdLst>
    <p:sldId id="256" r:id="rId2"/>
    <p:sldId id="258" r:id="rId3"/>
    <p:sldId id="337" r:id="rId4"/>
    <p:sldId id="259" r:id="rId5"/>
    <p:sldId id="370" r:id="rId6"/>
    <p:sldId id="261" r:id="rId7"/>
    <p:sldId id="291" r:id="rId8"/>
    <p:sldId id="373" r:id="rId9"/>
    <p:sldId id="293" r:id="rId10"/>
    <p:sldId id="294" r:id="rId11"/>
    <p:sldId id="295" r:id="rId12"/>
    <p:sldId id="374" r:id="rId13"/>
    <p:sldId id="299" r:id="rId14"/>
    <p:sldId id="341" r:id="rId15"/>
    <p:sldId id="375" r:id="rId16"/>
    <p:sldId id="376" r:id="rId17"/>
    <p:sldId id="315" r:id="rId18"/>
    <p:sldId id="321" r:id="rId19"/>
    <p:sldId id="322" r:id="rId20"/>
    <p:sldId id="377" r:id="rId21"/>
    <p:sldId id="324" r:id="rId22"/>
    <p:sldId id="346" r:id="rId23"/>
    <p:sldId id="330" r:id="rId24"/>
    <p:sldId id="347" r:id="rId25"/>
    <p:sldId id="333" r:id="rId26"/>
    <p:sldId id="348" r:id="rId27"/>
    <p:sldId id="334" r:id="rId28"/>
    <p:sldId id="335" r:id="rId29"/>
    <p:sldId id="336" r:id="rId30"/>
    <p:sldId id="339" r:id="rId31"/>
    <p:sldId id="345" r:id="rId32"/>
    <p:sldId id="318" r:id="rId33"/>
    <p:sldId id="372" r:id="rId3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S PGothic" panose="020B0600070205080204" charset="-128"/>
        <a:cs typeface="MS PGothic" panose="020B0600070205080204" charset="-128"/>
      </a:defRPr>
    </a:lvl1pPr>
    <a:lvl2pPr marL="457200" algn="l" rtl="0" fontAlgn="base">
      <a:spcBef>
        <a:spcPct val="0"/>
      </a:spcBef>
      <a:spcAft>
        <a:spcPct val="0"/>
      </a:spcAft>
      <a:defRPr kern="1200">
        <a:solidFill>
          <a:schemeClr val="tx1"/>
        </a:solidFill>
        <a:latin typeface="Arial" panose="020B0604020202020204" pitchFamily="34" charset="0"/>
        <a:ea typeface="MS PGothic" panose="020B0600070205080204" charset="-128"/>
        <a:cs typeface="MS PGothic" panose="020B0600070205080204" charset="-128"/>
      </a:defRPr>
    </a:lvl2pPr>
    <a:lvl3pPr marL="914400" algn="l" rtl="0" fontAlgn="base">
      <a:spcBef>
        <a:spcPct val="0"/>
      </a:spcBef>
      <a:spcAft>
        <a:spcPct val="0"/>
      </a:spcAft>
      <a:defRPr kern="1200">
        <a:solidFill>
          <a:schemeClr val="tx1"/>
        </a:solidFill>
        <a:latin typeface="Arial" panose="020B0604020202020204" pitchFamily="34" charset="0"/>
        <a:ea typeface="MS PGothic" panose="020B0600070205080204" charset="-128"/>
        <a:cs typeface="MS PGothic" panose="020B0600070205080204" charset="-128"/>
      </a:defRPr>
    </a:lvl3pPr>
    <a:lvl4pPr marL="1371600" algn="l" rtl="0" fontAlgn="base">
      <a:spcBef>
        <a:spcPct val="0"/>
      </a:spcBef>
      <a:spcAft>
        <a:spcPct val="0"/>
      </a:spcAft>
      <a:defRPr kern="1200">
        <a:solidFill>
          <a:schemeClr val="tx1"/>
        </a:solidFill>
        <a:latin typeface="Arial" panose="020B0604020202020204" pitchFamily="34" charset="0"/>
        <a:ea typeface="MS PGothic" panose="020B0600070205080204" charset="-128"/>
        <a:cs typeface="MS PGothic" panose="020B0600070205080204" charset="-128"/>
      </a:defRPr>
    </a:lvl4pPr>
    <a:lvl5pPr marL="1828800" algn="l" rtl="0" fontAlgn="base">
      <a:spcBef>
        <a:spcPct val="0"/>
      </a:spcBef>
      <a:spcAft>
        <a:spcPct val="0"/>
      </a:spcAft>
      <a:defRPr kern="1200">
        <a:solidFill>
          <a:schemeClr val="tx1"/>
        </a:solidFill>
        <a:latin typeface="Arial" panose="020B0604020202020204" pitchFamily="34" charset="0"/>
        <a:ea typeface="MS PGothic" panose="020B0600070205080204" charset="-128"/>
        <a:cs typeface="MS PGothic" panose="020B0600070205080204" charset="-128"/>
      </a:defRPr>
    </a:lvl5pPr>
    <a:lvl6pPr marL="2286000" algn="l" defTabSz="914400" rtl="0" eaLnBrk="1" latinLnBrk="0" hangingPunct="1">
      <a:defRPr kern="1200">
        <a:solidFill>
          <a:schemeClr val="tx1"/>
        </a:solidFill>
        <a:latin typeface="Arial" panose="020B0604020202020204" pitchFamily="34" charset="0"/>
        <a:ea typeface="MS PGothic" panose="020B0600070205080204" charset="-128"/>
        <a:cs typeface="MS PGothic" panose="020B0600070205080204" charset="-128"/>
      </a:defRPr>
    </a:lvl6pPr>
    <a:lvl7pPr marL="2743200" algn="l" defTabSz="914400" rtl="0" eaLnBrk="1" latinLnBrk="0" hangingPunct="1">
      <a:defRPr kern="1200">
        <a:solidFill>
          <a:schemeClr val="tx1"/>
        </a:solidFill>
        <a:latin typeface="Arial" panose="020B0604020202020204" pitchFamily="34" charset="0"/>
        <a:ea typeface="MS PGothic" panose="020B0600070205080204" charset="-128"/>
        <a:cs typeface="MS PGothic" panose="020B0600070205080204" charset="-128"/>
      </a:defRPr>
    </a:lvl7pPr>
    <a:lvl8pPr marL="3200400" algn="l" defTabSz="914400" rtl="0" eaLnBrk="1" latinLnBrk="0" hangingPunct="1">
      <a:defRPr kern="1200">
        <a:solidFill>
          <a:schemeClr val="tx1"/>
        </a:solidFill>
        <a:latin typeface="Arial" panose="020B0604020202020204" pitchFamily="34" charset="0"/>
        <a:ea typeface="MS PGothic" panose="020B0600070205080204" charset="-128"/>
        <a:cs typeface="MS PGothic" panose="020B0600070205080204" charset="-128"/>
      </a:defRPr>
    </a:lvl8pPr>
    <a:lvl9pPr marL="3657600" algn="l" defTabSz="914400" rtl="0" eaLnBrk="1" latinLnBrk="0" hangingPunct="1">
      <a:defRPr kern="1200">
        <a:solidFill>
          <a:schemeClr val="tx1"/>
        </a:solidFill>
        <a:latin typeface="Arial" panose="020B0604020202020204" pitchFamily="34" charset="0"/>
        <a:ea typeface="MS PGothic" panose="020B0600070205080204" charset="-128"/>
        <a:cs typeface="MS PGothic" panose="020B0600070205080204"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Mariann Harding" initials="MH" lastIdx="3" clrIdx="6">
    <p:extLst>
      <p:ext uri="{19B8F6BF-5375-455C-9EA6-DF929625EA0E}">
        <p15:presenceInfo xmlns:p15="http://schemas.microsoft.com/office/powerpoint/2012/main" userId="1fbd019c5c0d72c1" providerId="Windows Live"/>
      </p:ext>
    </p:extLst>
  </p:cmAuthor>
  <p:cmAuthor id="1" name="Owner" initials="O" lastIdx="1" clrIdx="0"/>
  <p:cmAuthor id="2" name="Mariann H." initials="MH" lastIdx="1" clrIdx="1"/>
  <p:cmAuthor id="3" name="user" initials="u" lastIdx="1" clrIdx="2"/>
  <p:cmAuthor id="4" name="HARDING, MARIANN" initials="HM" lastIdx="1" clrIdx="3">
    <p:extLst>
      <p:ext uri="{19B8F6BF-5375-455C-9EA6-DF929625EA0E}">
        <p15:presenceInfo xmlns:p15="http://schemas.microsoft.com/office/powerpoint/2012/main" userId="S-1-5-21-1219737739-2408430587-3138061770-1001" providerId="AD"/>
      </p:ext>
    </p:extLst>
  </p:cmAuthor>
  <p:cmAuthor id="5" name="Laura Bayless" initials="LB" lastIdx="1" clrIdx="4">
    <p:extLst>
      <p:ext uri="{19B8F6BF-5375-455C-9EA6-DF929625EA0E}">
        <p15:presenceInfo xmlns:p15="http://schemas.microsoft.com/office/powerpoint/2012/main" userId="4ab7b53d5a0bb68e" providerId="Windows Live"/>
      </p:ext>
    </p:extLst>
  </p:cmAuthor>
  <p:cmAuthor id="6" name="AQ" initials="AQ" lastIdx="2"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3D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842" autoAdjust="0"/>
    <p:restoredTop sz="84480" autoAdjust="0"/>
  </p:normalViewPr>
  <p:slideViewPr>
    <p:cSldViewPr snapToGrid="0" snapToObjects="1">
      <p:cViewPr varScale="1">
        <p:scale>
          <a:sx n="107" d="100"/>
          <a:sy n="107" d="100"/>
        </p:scale>
        <p:origin x="1434" y="102"/>
      </p:cViewPr>
      <p:guideLst>
        <p:guide orient="horz" pos="2160"/>
        <p:guide pos="2880"/>
      </p:guideLst>
    </p:cSldViewPr>
  </p:slideViewPr>
  <p:outlineViewPr>
    <p:cViewPr>
      <p:scale>
        <a:sx n="33" d="100"/>
        <a:sy n="33" d="100"/>
      </p:scale>
      <p:origin x="0" y="-13860"/>
    </p:cViewPr>
    <p:sldLst>
      <p:sld r:id="rId1" collapse="1"/>
      <p:sld r:id="rId2" collapse="1"/>
    </p:sldLst>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p:scale>
          <a:sx n="100" d="100"/>
          <a:sy n="100" d="100"/>
        </p:scale>
        <p:origin x="126" y="-24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_rels/viewProps.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slide" Target="slides/slide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ea typeface="MS PGothic" panose="020B0600070205080204" charset="-128"/>
                <a:cs typeface="+mn-cs"/>
              </a:defRPr>
            </a:lvl1pPr>
          </a:lstStyle>
          <a:p>
            <a:pPr>
              <a:defRPr/>
            </a:pPr>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smtClean="0">
                <a:ea typeface="MS PGothic" panose="020B0600070205080204" charset="-128"/>
                <a:cs typeface="+mn-cs"/>
              </a:defRPr>
            </a:lvl1pPr>
          </a:lstStyle>
          <a:p>
            <a:pPr>
              <a:defRPr/>
            </a:pPr>
            <a:fld id="{58251161-5454-4BC3-969E-74BEC69A6CF0}" type="datetimeFigureOut">
              <a:rPr lang="en-US"/>
              <a:t>10/30/2023</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smtClean="0">
                <a:ea typeface="MS PGothic" panose="020B0600070205080204" charset="-128"/>
                <a:cs typeface="+mn-cs"/>
              </a:defRPr>
            </a:lvl1pPr>
          </a:lstStyle>
          <a:p>
            <a:pPr>
              <a:defRPr/>
            </a:pPr>
            <a:r>
              <a:rPr lang="en-US" dirty="0"/>
              <a:t>Copyright   2014 by Mosby, an imprint of Elsevier Inc.</a:t>
            </a:r>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smtClean="0">
                <a:ea typeface="MS PGothic" panose="020B0600070205080204" charset="-128"/>
                <a:cs typeface="+mn-cs"/>
              </a:defRPr>
            </a:lvl1pPr>
          </a:lstStyle>
          <a:p>
            <a:pPr>
              <a:defRPr/>
            </a:pPr>
            <a:fld id="{88CABFEC-AB0B-469C-BC8E-A41D927DEA70}" type="slidenum">
              <a:rPr lang="en-US"/>
              <a:t>‹#›</a:t>
            </a:fld>
            <a:endParaRPr lang="en-US" dirty="0"/>
          </a:p>
        </p:txBody>
      </p:sp>
    </p:spTree>
    <p:extLst>
      <p:ext uri="{BB962C8B-B14F-4D97-AF65-F5344CB8AC3E}">
        <p14:creationId xmlns:p14="http://schemas.microsoft.com/office/powerpoint/2010/main" val="28421636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wrap="square" lIns="91440" tIns="45720" rIns="91440" bIns="45720" numCol="1" anchor="t" anchorCtr="0" compatLnSpc="1"/>
          <a:lstStyle>
            <a:lvl1pPr algn="r">
              <a:defRPr sz="1200">
                <a:latin typeface="Calibri" panose="020F0502020204030204" pitchFamily="-110" charset="0"/>
                <a:ea typeface="MS PGothic" panose="020B0600070205080204" charset="-128"/>
                <a:cs typeface="+mn-cs"/>
              </a:defRPr>
            </a:lvl1pPr>
          </a:lstStyle>
          <a:p>
            <a:pPr>
              <a:defRPr/>
            </a:pPr>
            <a:fld id="{3A1071C6-5AF8-4F00-82F8-5056DF46533E}" type="datetime1">
              <a:rPr lang="en-US"/>
              <a:t>10/30/2023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fontAlgn="auto">
              <a:spcBef>
                <a:spcPts val="0"/>
              </a:spcBef>
              <a:spcAft>
                <a:spcPts val="0"/>
              </a:spcAft>
              <a:defRPr sz="1200" smtClean="0">
                <a:latin typeface="+mn-lt"/>
                <a:ea typeface="+mn-ea"/>
                <a:cs typeface="+mn-cs"/>
              </a:defRPr>
            </a:lvl1pPr>
          </a:lstStyle>
          <a:p>
            <a:pPr>
              <a:defRPr/>
            </a:pPr>
            <a:r>
              <a:rPr lang="en-US" dirty="0"/>
              <a:t>Copyright   2014 by Mosby, an imprint of Elsevier Inc.</a:t>
            </a:r>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lstStyle>
            <a:lvl1pPr algn="r">
              <a:defRPr sz="1200">
                <a:latin typeface="Calibri" panose="020F0502020204030204" pitchFamily="-110" charset="0"/>
                <a:ea typeface="MS PGothic" panose="020B0600070205080204" charset="-128"/>
                <a:cs typeface="+mn-cs"/>
              </a:defRPr>
            </a:lvl1pPr>
          </a:lstStyle>
          <a:p>
            <a:pPr>
              <a:defRPr/>
            </a:pPr>
            <a:fld id="{9926B64A-6D73-4009-987B-5FDBAD92B3BA}" type="slidenum">
              <a:rPr lang="en-US"/>
              <a:t>‹#›</a:t>
            </a:fld>
            <a:endParaRPr lang="en-US" dirty="0"/>
          </a:p>
        </p:txBody>
      </p:sp>
    </p:spTree>
    <p:extLst>
      <p:ext uri="{BB962C8B-B14F-4D97-AF65-F5344CB8AC3E}">
        <p14:creationId xmlns:p14="http://schemas.microsoft.com/office/powerpoint/2010/main" val="3545768215"/>
      </p:ext>
    </p:extLst>
  </p:cSld>
  <p:clrMap bg1="lt1" tx1="dk1" bg2="lt2" tx2="dk2" accent1="accent1" accent2="accent2" accent3="accent3" accent4="accent4" accent5="accent5" accent6="accent6" hlink="hlink" folHlink="folHlink"/>
  <p:hf hdr="0" dt="0"/>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charset="-128"/>
        <a:cs typeface="MS PGothic" panose="020B0600070205080204"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charset="-128"/>
        <a:cs typeface="MS PGothic" panose="020B0600070205080204" charset="-128"/>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charset="-128"/>
        <a:cs typeface="MS PGothic" panose="020B0600070205080204" charset="-128"/>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charset="-128"/>
        <a:cs typeface="MS PGothic" panose="020B0600070205080204" charset="-128"/>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charset="-128"/>
        <a:cs typeface="MS PGothic" panose="020B060007020508020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evolve.elsevier.com/Lewis/medsurg"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ln>
        </p:spPr>
      </p:sp>
      <p:sp>
        <p:nvSpPr>
          <p:cNvPr id="30723" name="Notes Placeholder 2"/>
          <p:cNvSpPr>
            <a:spLocks noGrp="1"/>
          </p:cNvSpPr>
          <p:nvPr>
            <p:ph type="body" idx="1"/>
          </p:nvPr>
        </p:nvSpPr>
        <p:spPr bwMode="auto"/>
        <p:txBody>
          <a:bodyPr wrap="square" numCol="1" anchor="t" anchorCtr="0" compatLnSpc="1"/>
          <a:lstStyle/>
          <a:p>
            <a:pPr marL="173990" indent="-173990">
              <a:buFont typeface="Arial" panose="020B0604020202020204" pitchFamily="34" charset="0"/>
              <a:buChar char="•"/>
              <a:defRPr/>
            </a:pPr>
            <a:r>
              <a:rPr lang="en-US" dirty="0">
                <a:ea typeface="MS PGothic" panose="020B0600070205080204" charset="-128"/>
              </a:rPr>
              <a:t>This chapter presents an overview of professional nursing practice, discussing the wide variety of roles and responsibilities that nurses fulfill to meet society’s health care needs. </a:t>
            </a:r>
          </a:p>
          <a:p>
            <a:pPr>
              <a:defRPr/>
            </a:pPr>
            <a:endParaRPr lang="en-US" dirty="0">
              <a:ea typeface="MS PGothic" panose="020B0600070205080204" charset="-128"/>
            </a:endParaRPr>
          </a:p>
        </p:txBody>
      </p:sp>
      <p:sp>
        <p:nvSpPr>
          <p:cNvPr id="16387" name="Slide Number Placeholder 3"/>
          <p:cNvSpPr>
            <a:spLocks noGrp="1"/>
          </p:cNvSpPr>
          <p:nvPr>
            <p:ph type="sldNum" sz="quarter" idx="5"/>
          </p:nvPr>
        </p:nvSpPr>
        <p:spPr bwMode="auto">
          <a:noFill/>
          <a:ln>
            <a:miter lim="800000"/>
          </a:ln>
        </p:spPr>
        <p:txBody>
          <a:bodyPr/>
          <a:lstStyle/>
          <a:p>
            <a:fld id="{9D47D530-7620-4123-B738-3ECA895050A6}" type="slidenum">
              <a:rPr lang="en-US" smtClean="0">
                <a:latin typeface="Calibri" panose="020F0502020204030204" pitchFamily="-110" charset="0"/>
                <a:ea typeface="MS PGothic" panose="020B0600070205080204" charset="-128"/>
                <a:cs typeface="MS PGothic" panose="020B0600070205080204" charset="-128"/>
              </a:rPr>
              <a:t>1</a:t>
            </a:fld>
            <a:endParaRPr lang="en-US" dirty="0">
              <a:latin typeface="Calibri" panose="020F0502020204030204" pitchFamily="-110" charset="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2018 by Mosby, an imprint of Elsevier Inc.</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ln>
        </p:spPr>
      </p:sp>
      <p:sp>
        <p:nvSpPr>
          <p:cNvPr id="38915" name="Notes Placeholder 2"/>
          <p:cNvSpPr>
            <a:spLocks noGrp="1"/>
          </p:cNvSpPr>
          <p:nvPr>
            <p:ph type="body" idx="1"/>
          </p:nvPr>
        </p:nvSpPr>
        <p:spPr bwMode="auto"/>
        <p:txBody>
          <a:bodyPr wrap="square" numCol="1" anchor="t" anchorCtr="0" compatLnSpc="1"/>
          <a:lstStyle/>
          <a:p>
            <a:pPr marL="173990" indent="-173990">
              <a:buFontTx/>
              <a:buChar char="•"/>
              <a:defRPr/>
            </a:pPr>
            <a:r>
              <a:rPr lang="en-US" i="1" dirty="0"/>
              <a:t>The Future of Nursing: Leading Change, Advancing Health</a:t>
            </a:r>
            <a:r>
              <a:rPr lang="en-US" dirty="0"/>
              <a:t>, acknowledged the link between professional nursing practice and health care delivery. </a:t>
            </a:r>
          </a:p>
          <a:p>
            <a:pPr marL="631190" lvl="1" indent="-173990">
              <a:buFontTx/>
              <a:buChar char="•"/>
              <a:defRPr/>
            </a:pPr>
            <a:r>
              <a:rPr lang="en-US" dirty="0"/>
              <a:t>Report discussed how health care providers, including nurses, were not being adequately prepared to provide the highest quality care possible. </a:t>
            </a:r>
          </a:p>
          <a:p>
            <a:pPr marL="173990" indent="-173990">
              <a:buFontTx/>
              <a:buChar char="•"/>
              <a:defRPr/>
            </a:pPr>
            <a:r>
              <a:rPr lang="en-US" dirty="0"/>
              <a:t>The Robert Wood Johnson Foundation funded the </a:t>
            </a:r>
            <a:r>
              <a:rPr lang="en-US" i="1" dirty="0"/>
              <a:t>Quality and Safety Education for Nurses Institute</a:t>
            </a:r>
            <a:r>
              <a:rPr lang="en-US" dirty="0"/>
              <a:t> </a:t>
            </a:r>
            <a:r>
              <a:rPr lang="en-US" i="1" dirty="0"/>
              <a:t>(QSEN). </a:t>
            </a:r>
          </a:p>
          <a:p>
            <a:pPr marL="631190" lvl="1" indent="-173990">
              <a:buFontTx/>
              <a:buChar char="•"/>
              <a:defRPr/>
            </a:pPr>
            <a:r>
              <a:rPr lang="en-US" dirty="0"/>
              <a:t>QSEN defined specific competencies that nurses need to have to practice safely and effectively in today’s complex health care system.  </a:t>
            </a:r>
          </a:p>
          <a:p>
            <a:pPr marL="173990" indent="-173990">
              <a:buFontTx/>
              <a:buChar char="•"/>
              <a:defRPr/>
            </a:pPr>
            <a:r>
              <a:rPr lang="en-US" dirty="0">
                <a:ea typeface="MS PGothic" panose="020B0600070205080204" charset="-128"/>
              </a:rPr>
              <a:t>Review Table 1-1, Nursing Competencies, in the textbook.</a:t>
            </a:r>
          </a:p>
        </p:txBody>
      </p:sp>
      <p:sp>
        <p:nvSpPr>
          <p:cNvPr id="32771" name="Slide Number Placeholder 3"/>
          <p:cNvSpPr>
            <a:spLocks noGrp="1"/>
          </p:cNvSpPr>
          <p:nvPr>
            <p:ph type="sldNum" sz="quarter" idx="5"/>
          </p:nvPr>
        </p:nvSpPr>
        <p:spPr bwMode="auto">
          <a:noFill/>
          <a:ln>
            <a:miter lim="800000"/>
          </a:ln>
        </p:spPr>
        <p:txBody>
          <a:bodyPr/>
          <a:lstStyle/>
          <a:p>
            <a:fld id="{71E33111-0C5B-4DF2-BD01-EB454C32615D}" type="slidenum">
              <a:rPr lang="en-US" smtClean="0">
                <a:latin typeface="Calibri" panose="020F0502020204030204" pitchFamily="-110" charset="0"/>
                <a:ea typeface="MS PGothic" panose="020B0600070205080204" charset="-128"/>
                <a:cs typeface="MS PGothic" panose="020B0600070205080204" charset="-128"/>
              </a:rPr>
              <a:t>10</a:t>
            </a:fld>
            <a:endParaRPr lang="en-US" dirty="0">
              <a:latin typeface="Calibri" panose="020F0502020204030204" pitchFamily="-110" charset="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bwMode="auto">
          <a:noFill/>
          <a:ln>
            <a:solidFill>
              <a:srgbClr val="000000"/>
            </a:solidFill>
            <a:miter lim="800000"/>
          </a:ln>
        </p:spPr>
      </p:sp>
      <p:sp>
        <p:nvSpPr>
          <p:cNvPr id="3" name="Notes Placeholder 2"/>
          <p:cNvSpPr>
            <a:spLocks noGrp="1"/>
          </p:cNvSpPr>
          <p:nvPr>
            <p:ph type="body" idx="1"/>
          </p:nvPr>
        </p:nvSpPr>
        <p:spPr/>
        <p:txBody>
          <a:bodyPr/>
          <a:lstStyle/>
          <a:p>
            <a:pPr marL="173990" indent="-173990">
              <a:buFont typeface="Arial" panose="020B0604020202020204" pitchFamily="34" charset="0"/>
              <a:buChar char="•"/>
              <a:defRPr/>
            </a:pPr>
            <a:r>
              <a:rPr lang="en-US" dirty="0"/>
              <a:t>With patient-centered care, patients and caregivers seek and receive care from competent and knowledgeable health care professionals.</a:t>
            </a:r>
          </a:p>
        </p:txBody>
      </p:sp>
      <p:sp>
        <p:nvSpPr>
          <p:cNvPr id="34819" name="Slide Number Placeholder 3"/>
          <p:cNvSpPr>
            <a:spLocks noGrp="1"/>
          </p:cNvSpPr>
          <p:nvPr>
            <p:ph type="sldNum" sz="quarter" idx="5"/>
          </p:nvPr>
        </p:nvSpPr>
        <p:spPr bwMode="auto">
          <a:noFill/>
          <a:ln>
            <a:miter lim="800000"/>
          </a:ln>
        </p:spPr>
        <p:txBody>
          <a:bodyPr/>
          <a:lstStyle/>
          <a:p>
            <a:fld id="{1541482E-6D74-41EB-B3A7-78E2D0C41268}" type="slidenum">
              <a:rPr lang="en-US" smtClean="0">
                <a:latin typeface="Calibri" panose="020F0502020204030204" pitchFamily="-110" charset="0"/>
                <a:ea typeface="MS PGothic" panose="020B0600070205080204" charset="-128"/>
                <a:cs typeface="MS PGothic" panose="020B0600070205080204" charset="-128"/>
              </a:rPr>
              <a:t>11</a:t>
            </a:fld>
            <a:endParaRPr lang="en-US" dirty="0">
              <a:latin typeface="Calibri" panose="020F0502020204030204" pitchFamily="-110" charset="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Nurses identify priority problems and generate best possible solutions for safe patient care.</a:t>
            </a:r>
          </a:p>
          <a:p>
            <a:pPr marL="171450" indent="-171450">
              <a:buFont typeface="Arial" panose="020B0604020202020204" pitchFamily="34" charset="0"/>
              <a:buChar char="•"/>
            </a:pPr>
            <a:r>
              <a:rPr lang="en-US" dirty="0"/>
              <a:t>Case studies and review questions throughout the book promote use of clinical judgement.</a:t>
            </a:r>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12</a:t>
            </a:fld>
            <a:endParaRPr lang="en-US" dirty="0"/>
          </a:p>
        </p:txBody>
      </p:sp>
    </p:spTree>
    <p:extLst>
      <p:ext uri="{BB962C8B-B14F-4D97-AF65-F5344CB8AC3E}">
        <p14:creationId xmlns:p14="http://schemas.microsoft.com/office/powerpoint/2010/main" val="41880910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bwMode="auto">
          <a:noFill/>
          <a:ln>
            <a:solidFill>
              <a:srgbClr val="000000"/>
            </a:solidFill>
            <a:miter lim="800000"/>
          </a:ln>
        </p:spPr>
      </p:sp>
      <p:sp>
        <p:nvSpPr>
          <p:cNvPr id="40963" name="Notes Placeholder 2"/>
          <p:cNvSpPr>
            <a:spLocks noGrp="1"/>
          </p:cNvSpPr>
          <p:nvPr>
            <p:ph type="body" idx="1"/>
          </p:nvPr>
        </p:nvSpPr>
        <p:spPr bwMode="auto"/>
        <p:txBody>
          <a:bodyPr wrap="square" numCol="1" anchor="t" anchorCtr="0" compatLnSpc="1"/>
          <a:lstStyle/>
          <a:p>
            <a:pPr marL="173990" indent="-173990">
              <a:buFontTx/>
              <a:buChar char="•"/>
              <a:defRPr/>
            </a:pPr>
            <a:r>
              <a:rPr lang="en-US" dirty="0">
                <a:ea typeface="MS PGothic" panose="020B0600070205080204" charset="-128"/>
                <a:cs typeface="Arial" panose="020B0604020202020204" pitchFamily="34" charset="0"/>
              </a:rPr>
              <a:t>Assessment—collection of subjective and objective data on which to base of the plan of care</a:t>
            </a:r>
            <a:r>
              <a:rPr lang="en-US" dirty="0">
                <a:solidFill>
                  <a:srgbClr val="00B050"/>
                </a:solidFill>
                <a:ea typeface="MS PGothic" panose="020B0600070205080204" charset="-128"/>
                <a:cs typeface="Arial" panose="020B0604020202020204" pitchFamily="34" charset="0"/>
              </a:rPr>
              <a:t>.</a:t>
            </a:r>
            <a:endParaRPr lang="en-US" dirty="0">
              <a:ea typeface="MS PGothic" panose="020B0600070205080204" charset="-128"/>
              <a:cs typeface="Arial" panose="020B0604020202020204" pitchFamily="34" charset="0"/>
            </a:endParaRPr>
          </a:p>
          <a:p>
            <a:pPr marL="173990" indent="-173990">
              <a:buFontTx/>
              <a:buChar char="•"/>
              <a:defRPr/>
            </a:pPr>
            <a:r>
              <a:rPr lang="en-US" dirty="0">
                <a:ea typeface="MS PGothic" panose="020B0600070205080204" charset="-128"/>
                <a:cs typeface="Arial" panose="020B0604020202020204" pitchFamily="34" charset="0"/>
              </a:rPr>
              <a:t>Diagnosis—</a:t>
            </a:r>
            <a:r>
              <a:rPr lang="en-US" dirty="0">
                <a:cs typeface="Arial" panose="020B0604020202020204" pitchFamily="34" charset="0"/>
              </a:rPr>
              <a:t>the act of analyzing the assessment data and making conclusions.</a:t>
            </a:r>
          </a:p>
          <a:p>
            <a:pPr marL="173990" indent="-173990">
              <a:buFontTx/>
              <a:buChar char="•"/>
              <a:defRPr/>
            </a:pPr>
            <a:r>
              <a:rPr lang="en-US" dirty="0">
                <a:ea typeface="MS PGothic" panose="020B0600070205080204" charset="-128"/>
                <a:cs typeface="Arial" panose="020B0604020202020204" pitchFamily="34" charset="0"/>
              </a:rPr>
              <a:t>Planning—patient outcomes or goals are developed, and nursing interventions are identified to accomplish the outcomes.</a:t>
            </a:r>
          </a:p>
          <a:p>
            <a:pPr marL="173990" indent="-173990">
              <a:buFontTx/>
              <a:buChar char="•"/>
              <a:defRPr/>
            </a:pPr>
            <a:r>
              <a:rPr lang="en-US" dirty="0">
                <a:ea typeface="MS PGothic" panose="020B0600070205080204" charset="-128"/>
                <a:cs typeface="Arial" panose="020B0604020202020204" pitchFamily="34" charset="0"/>
              </a:rPr>
              <a:t>Implementation—action phase with the use of nursing interventions.</a:t>
            </a:r>
          </a:p>
          <a:p>
            <a:pPr marL="173990" indent="-173990">
              <a:buFontTx/>
              <a:buChar char="•"/>
              <a:defRPr/>
            </a:pPr>
            <a:r>
              <a:rPr lang="en-US" dirty="0">
                <a:ea typeface="MS PGothic" panose="020B0600070205080204" charset="-128"/>
                <a:cs typeface="Arial" panose="020B0604020202020204" pitchFamily="34" charset="0"/>
              </a:rPr>
              <a:t>Evaluation—continual activity; it is determined whether the patient outcomes were met.</a:t>
            </a:r>
          </a:p>
          <a:p>
            <a:pPr marL="173990" indent="-173990">
              <a:buFontTx/>
              <a:buChar char="•"/>
              <a:defRPr/>
            </a:pPr>
            <a:r>
              <a:rPr lang="en-US" dirty="0">
                <a:cs typeface="Arial" panose="020B0604020202020204" pitchFamily="34" charset="0"/>
              </a:rPr>
              <a:t>May need to obtain more assessment and revise diagnoses, outcomes, and interventions.</a:t>
            </a:r>
          </a:p>
          <a:p>
            <a:pPr marL="173990" indent="-173990">
              <a:buFontTx/>
              <a:buChar char="•"/>
              <a:defRPr/>
            </a:pPr>
            <a:endParaRPr lang="en-US" dirty="0">
              <a:latin typeface="Arial" panose="020B0604020202020204" pitchFamily="34" charset="0"/>
              <a:ea typeface="MS PGothic" panose="020B0600070205080204" charset="-128"/>
              <a:cs typeface="Arial" panose="020B0604020202020204" pitchFamily="34" charset="0"/>
            </a:endParaRPr>
          </a:p>
          <a:p>
            <a:pPr>
              <a:buFontTx/>
              <a:buNone/>
              <a:defRPr/>
            </a:pPr>
            <a:endParaRPr lang="en-US" dirty="0">
              <a:latin typeface="Arial" panose="020B0604020202020204" pitchFamily="34" charset="0"/>
              <a:ea typeface="MS PGothic" panose="020B0600070205080204" charset="-128"/>
              <a:cs typeface="Arial" panose="020B0604020202020204" pitchFamily="34" charset="0"/>
            </a:endParaRPr>
          </a:p>
          <a:p>
            <a:pPr>
              <a:defRPr/>
            </a:pPr>
            <a:endParaRPr lang="en-US" dirty="0">
              <a:latin typeface="Arial" panose="020B0604020202020204" pitchFamily="34" charset="0"/>
              <a:ea typeface="MS PGothic" panose="020B0600070205080204" charset="-128"/>
              <a:cs typeface="Arial" panose="020B0604020202020204" pitchFamily="34" charset="0"/>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bwMode="auto">
          <a:noFill/>
          <a:ln>
            <a:solidFill>
              <a:srgbClr val="000000"/>
            </a:solidFill>
            <a:miter lim="800000"/>
          </a:ln>
        </p:spPr>
      </p:sp>
      <p:sp>
        <p:nvSpPr>
          <p:cNvPr id="43010" name="Notes Placeholder 2"/>
          <p:cNvSpPr>
            <a:spLocks noGrp="1"/>
          </p:cNvSpPr>
          <p:nvPr>
            <p:ph type="body" idx="1"/>
          </p:nvPr>
        </p:nvSpPr>
        <p:spPr bwMode="auto">
          <a:noFill/>
        </p:spPr>
        <p:txBody>
          <a:bodyPr wrap="square" numCol="1" anchor="t" anchorCtr="0" compatLnSpc="1"/>
          <a:lstStyle/>
          <a:p>
            <a:pPr marL="171450" indent="-171450">
              <a:buFont typeface="Arial" panose="020B0604020202020204" pitchFamily="34" charset="0"/>
              <a:buChar char="•"/>
            </a:pPr>
            <a:r>
              <a:rPr lang="en-US" dirty="0">
                <a:cs typeface="Arial" panose="020B0604020202020204" pitchFamily="34" charset="0"/>
                <a:sym typeface="+mn-ea"/>
              </a:rPr>
              <a:t>The nursing process is a problem-solving approach. Once started, </a:t>
            </a:r>
            <a:r>
              <a:rPr lang="en-US">
                <a:cs typeface="Arial" panose="020B0604020202020204" pitchFamily="34" charset="0"/>
                <a:sym typeface="+mn-ea"/>
              </a:rPr>
              <a:t>it is a </a:t>
            </a:r>
            <a:r>
              <a:rPr lang="en-US" dirty="0">
                <a:cs typeface="Arial" panose="020B0604020202020204" pitchFamily="34" charset="0"/>
                <a:sym typeface="+mn-ea"/>
              </a:rPr>
              <a:t>continuous and cyclic.</a:t>
            </a:r>
          </a:p>
          <a:p>
            <a:pPr marL="171450" indent="-171450">
              <a:buFont typeface="Arial" panose="020B0604020202020204" pitchFamily="34" charset="0"/>
              <a:buChar char="•"/>
            </a:pPr>
            <a:r>
              <a:rPr lang="en-US" dirty="0">
                <a:ea typeface="MS PGothic" panose="020B0600070205080204" charset="-128"/>
                <a:cs typeface="Arial" panose="020B0604020202020204" pitchFamily="34" charset="0"/>
                <a:sym typeface="+mn-ea"/>
              </a:rPr>
              <a:t>Shown is Fig. 1-3, Nursing process, from the textbook.</a:t>
            </a:r>
            <a:endParaRPr lang="en-US" dirty="0">
              <a:ea typeface="MS PGothic" panose="020B0600070205080204" charset="-128"/>
              <a:cs typeface="Arial" panose="020B0604020202020204" pitchFamily="34" charset="0"/>
            </a:endParaRPr>
          </a:p>
          <a:p>
            <a:endParaRPr lang="en-US" dirty="0">
              <a:ea typeface="MS PGothic" panose="020B0600070205080204" charset="-128"/>
              <a:cs typeface="Arial" panose="020B0604020202020204" pitchFamily="34" charset="0"/>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Nursing Process (ADPIE)</a:t>
            </a:r>
          </a:p>
          <a:p>
            <a:pPr marL="171450" indent="-171450">
              <a:buFont typeface="Arial" panose="020B0604020202020204" pitchFamily="34" charset="0"/>
              <a:buChar char="•"/>
            </a:pPr>
            <a:r>
              <a:rPr lang="en-US" dirty="0"/>
              <a:t>Tanner’s Model includes phases of Noticing, Interpreting, Responding, and Reflecting</a:t>
            </a:r>
          </a:p>
          <a:p>
            <a:pPr marL="171450" indent="-171450">
              <a:buFont typeface="Arial" panose="020B0604020202020204" pitchFamily="34" charset="0"/>
              <a:buChar char="•"/>
            </a:pPr>
            <a:r>
              <a:rPr lang="en-US" dirty="0"/>
              <a:t>CJM was designed to test clinical judgement on NCLEX-RN.</a:t>
            </a:r>
          </a:p>
          <a:p>
            <a:pPr marL="171450" indent="-171450">
              <a:buFont typeface="Arial" panose="020B0604020202020204" pitchFamily="34" charset="0"/>
              <a:buChar char="•"/>
            </a:pPr>
            <a:r>
              <a:rPr lang="en-US" dirty="0"/>
              <a:t>All 3 models emphasize assessment, making decisions, taking action, and evaluating outcomes.</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Assess, Act, Reassess is a “shortened version”.</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rPr>
              <a:t>See Fig. 1-4 in the textbook.</a:t>
            </a:r>
            <a:endParaRPr lang="en-US" dirty="0"/>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15</a:t>
            </a:fld>
            <a:endParaRPr lang="en-US" dirty="0"/>
          </a:p>
        </p:txBody>
      </p:sp>
    </p:spTree>
    <p:extLst>
      <p:ext uri="{BB962C8B-B14F-4D97-AF65-F5344CB8AC3E}">
        <p14:creationId xmlns:p14="http://schemas.microsoft.com/office/powerpoint/2010/main" val="25059642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Concept mapping is used to teach the nursing process and care planning</a:t>
            </a:r>
          </a:p>
          <a:p>
            <a:pPr marL="171450" indent="-171450">
              <a:buFont typeface="Arial" panose="020B0604020202020204" pitchFamily="34" charset="0"/>
              <a:buChar char="•"/>
            </a:pPr>
            <a:r>
              <a:rPr lang="en-US" dirty="0"/>
              <a:t>Various formats for concept maps</a:t>
            </a:r>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16</a:t>
            </a:fld>
            <a:endParaRPr lang="en-US" dirty="0"/>
          </a:p>
        </p:txBody>
      </p:sp>
    </p:spTree>
    <p:extLst>
      <p:ext uri="{BB962C8B-B14F-4D97-AF65-F5344CB8AC3E}">
        <p14:creationId xmlns:p14="http://schemas.microsoft.com/office/powerpoint/2010/main" val="3325425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noTextEdit="1"/>
          </p:cNvSpPr>
          <p:nvPr>
            <p:ph type="sldImg"/>
          </p:nvPr>
        </p:nvSpPr>
        <p:spPr bwMode="auto">
          <a:noFill/>
          <a:ln>
            <a:solidFill>
              <a:srgbClr val="000000"/>
            </a:solidFill>
            <a:miter lim="800000"/>
          </a:ln>
        </p:spPr>
      </p:sp>
      <p:sp>
        <p:nvSpPr>
          <p:cNvPr id="49154" name="Notes Placeholder 2"/>
          <p:cNvSpPr>
            <a:spLocks noGrp="1"/>
          </p:cNvSpPr>
          <p:nvPr>
            <p:ph type="body" idx="1"/>
          </p:nvPr>
        </p:nvSpPr>
        <p:spPr bwMode="auto">
          <a:noFill/>
        </p:spPr>
        <p:txBody>
          <a:bodyPr wrap="square" numCol="1" anchor="t" anchorCtr="0" compatLnSpc="1"/>
          <a:lstStyle/>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i="0" dirty="0"/>
              <a:t>Conceptual care maps </a:t>
            </a:r>
            <a:r>
              <a:rPr lang="en-US" dirty="0"/>
              <a:t>blend a concept map and a nursing care plan.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Assessment data used to identify the patient’s primary health concern is in the center.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Diagnostic testing data, treatments, and medications surround the assessment data.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Positioned below are clinical problems or nursing diagnoses that represent the patient’s responses to the health state.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Listed with those are the supporting assessment data, outcomes, nursing interventions with rationales, and evaluation.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After completing the map, you draw connections between identified relationships and concepts.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Shown is an example of a conceptual care map, from the student Evolve site.</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sz="1200" u="none" strike="noStrike" kern="1200" dirty="0">
                <a:solidFill>
                  <a:schemeClr val="tx1"/>
                </a:solidFill>
                <a:effectLst/>
                <a:latin typeface="+mn-lt"/>
                <a:ea typeface="MS PGothic" panose="020B0600070205080204" charset="-128"/>
                <a:cs typeface="MS PGothic" panose="020B0600070205080204" charset="-128"/>
                <a:hlinkClick r:id="rId3"/>
              </a:rPr>
              <a:t>http://evolve.elsevier.com/Lewis/medsurg</a:t>
            </a:r>
            <a:endParaRPr lang="en-US" dirty="0"/>
          </a:p>
          <a:p>
            <a:pPr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defRPr/>
            </a:pPr>
            <a:endParaRPr lang="en-US" dirty="0">
              <a:latin typeface="Arial" panose="020B0604020202020204" pitchFamily="34" charset="0"/>
              <a:ea typeface="MS PGothic" panose="020B0600070205080204" charset="-128"/>
              <a:cs typeface="Arial" panose="020B0604020202020204" pitchFamily="34" charset="0"/>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i="0" dirty="0"/>
              <a:t>Depending on their health status, patients often move among a multitude of different health care settings. </a:t>
            </a:r>
          </a:p>
          <a:p>
            <a:pPr marL="171450" indent="-171450">
              <a:buFont typeface="Arial" panose="020B0604020202020204" pitchFamily="34" charset="0"/>
              <a:buChar char="•"/>
            </a:pPr>
            <a:r>
              <a:rPr lang="en-US" i="0" dirty="0"/>
              <a:t>Decisions about the best setting for obtaining health care often depend on the cost of care and the patient’s health care insurance plan and personal finances. </a:t>
            </a:r>
          </a:p>
          <a:p>
            <a:pPr marL="171450" indent="-171450">
              <a:buFont typeface="Arial" panose="020B0604020202020204" pitchFamily="34" charset="0"/>
              <a:buChar char="•"/>
            </a:pPr>
            <a:r>
              <a:rPr lang="en-US" i="0" dirty="0"/>
              <a:t>Community-based health care settings include ambulatory care, transitional care, and long-term care. </a:t>
            </a:r>
          </a:p>
          <a:p>
            <a:pPr marL="171450" indent="-171450">
              <a:buFont typeface="Arial" panose="020B0604020202020204" pitchFamily="34" charset="0"/>
              <a:buChar char="•"/>
            </a:pPr>
            <a:r>
              <a:rPr lang="en-US" i="0" dirty="0"/>
              <a:t>Transitional care settings provide care in between the acute care and home or long-term care setting. </a:t>
            </a:r>
          </a:p>
          <a:p>
            <a:pPr marL="171450" indent="-171450">
              <a:buFont typeface="Arial" panose="020B0604020202020204" pitchFamily="34" charset="0"/>
              <a:buChar char="•"/>
            </a:pPr>
            <a:r>
              <a:rPr lang="en-US" i="0" dirty="0"/>
              <a:t>Long-term care refers to the care of patients for a period greater than 30 days. Long-term care facilities include skilled nursing facilities, assisted living facilities, and residential care facilities.</a:t>
            </a:r>
          </a:p>
          <a:p>
            <a:pPr marL="171450" indent="-171450">
              <a:buFont typeface="Arial" panose="020B0604020202020204" pitchFamily="34" charset="0"/>
              <a:buChar char="•"/>
            </a:pPr>
            <a:r>
              <a:rPr lang="en-US" sz="1200" i="0" kern="1200" dirty="0">
                <a:solidFill>
                  <a:schemeClr val="tx1"/>
                </a:solidFill>
                <a:effectLst/>
                <a:latin typeface="+mn-lt"/>
                <a:ea typeface="MS PGothic" panose="020B0600070205080204" charset="-128"/>
                <a:cs typeface="MS PGothic" panose="020B0600070205080204" charset="-128"/>
              </a:rPr>
              <a:t>Transitions of care refer to patients moving between health care practitioners, settings, and home as their condition and care needs change. As a nurse, collaborating with other members of the health care team is critical.</a:t>
            </a:r>
            <a:endParaRPr lang="en-US" i="0" dirty="0"/>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i="0" dirty="0"/>
              <a:t>Nurses deliver patient-centered care in collaboration with the health care team and within the framework of a care delivery model. </a:t>
            </a:r>
          </a:p>
          <a:p>
            <a:pPr marL="171450" indent="-171450">
              <a:buFont typeface="Arial" panose="020B0604020202020204" pitchFamily="34" charset="0"/>
              <a:buChar char="•"/>
            </a:pPr>
            <a:r>
              <a:rPr lang="en-US" i="0" dirty="0"/>
              <a:t>Team care models involve a group of providers who work together to deliver care. A professional nurse is usually the team leader, managing and coordinating care with others  </a:t>
            </a:r>
          </a:p>
          <a:p>
            <a:pPr marL="628650" lvl="1" indent="-171450">
              <a:buFont typeface="Arial" panose="020B0604020202020204" pitchFamily="34" charset="0"/>
              <a:buChar char="•"/>
            </a:pPr>
            <a:r>
              <a:rPr lang="en-US" i="0" dirty="0"/>
              <a:t>Licensed practical/vocational nurses (LPN/VNs)</a:t>
            </a:r>
          </a:p>
          <a:p>
            <a:pPr marL="628650" lvl="1" indent="-171450">
              <a:buFont typeface="Arial" panose="020B0604020202020204" pitchFamily="34" charset="0"/>
              <a:buChar char="•"/>
            </a:pPr>
            <a:r>
              <a:rPr lang="en-US" i="0" dirty="0"/>
              <a:t>Unlicensed assistive personnel (UAP). </a:t>
            </a:r>
          </a:p>
          <a:p>
            <a:pPr marL="171450" indent="-171450">
              <a:buFont typeface="Arial" panose="020B0604020202020204" pitchFamily="34" charset="0"/>
              <a:buChar char="•"/>
            </a:pPr>
            <a:r>
              <a:rPr lang="en-US" i="0" dirty="0"/>
              <a:t>In total patient care models, you are responsible for planning and providing all care.  </a:t>
            </a:r>
          </a:p>
          <a:p>
            <a:pPr marL="171450" indent="-171450">
              <a:buFont typeface="Arial" panose="020B0604020202020204" pitchFamily="34" charset="0"/>
              <a:buChar char="•"/>
            </a:pPr>
            <a:r>
              <a:rPr lang="en-US" i="0" dirty="0"/>
              <a:t>Case management </a:t>
            </a:r>
            <a:r>
              <a:rPr lang="en-US" dirty="0"/>
              <a:t>involves managing the patient’s care with other health care team members. A registered nurse assumes the role of case manager.</a:t>
            </a:r>
            <a:endParaRPr lang="en-US" i="0" dirty="0"/>
          </a:p>
          <a:p>
            <a:pPr marL="171450" indent="-171450">
              <a:buFont typeface="Arial" panose="020B0604020202020204" pitchFamily="34" charset="0"/>
              <a:buChar char="•"/>
            </a:pPr>
            <a:r>
              <a:rPr lang="en-US" i="0" dirty="0"/>
              <a:t>Telehealth nursing provides health care and information using telehealth technologies. Telehealth can increase access to care.</a:t>
            </a:r>
          </a:p>
          <a:p>
            <a:pPr marL="171450" indent="-171450">
              <a:buFont typeface="Arial" panose="020B0604020202020204" pitchFamily="34" charset="0"/>
              <a:buChar char="•"/>
            </a:pPr>
            <a:r>
              <a:rPr lang="en-US" dirty="0"/>
              <a:t>See Fig. 1.45 in the textbook.</a:t>
            </a:r>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ln>
        </p:spPr>
      </p:sp>
      <p:sp>
        <p:nvSpPr>
          <p:cNvPr id="31747" name="Notes Placeholder 2"/>
          <p:cNvSpPr>
            <a:spLocks noGrp="1"/>
          </p:cNvSpPr>
          <p:nvPr>
            <p:ph type="body" idx="1"/>
          </p:nvPr>
        </p:nvSpPr>
        <p:spPr bwMode="auto"/>
        <p:txBody>
          <a:bodyPr wrap="square" numCol="1" anchor="t" anchorCtr="0" compatLnSpc="1">
            <a:normAutofit/>
          </a:bodyPr>
          <a:lstStyle/>
          <a:p>
            <a:pPr marL="173990" indent="-173990">
              <a:buFont typeface="Arial" panose="020B0604020202020204" pitchFamily="34" charset="0"/>
              <a:buChar char="•"/>
              <a:defRPr/>
            </a:pPr>
            <a:r>
              <a:rPr lang="en-US" sz="1200" kern="1200" dirty="0">
                <a:solidFill>
                  <a:schemeClr val="tx1"/>
                </a:solidFill>
                <a:effectLst/>
                <a:latin typeface="+mn-lt"/>
                <a:ea typeface="MS PGothic" panose="020B0600070205080204" charset="-128"/>
                <a:cs typeface="MS PGothic" panose="020B0600070205080204" charset="-128"/>
              </a:rPr>
              <a:t>As a nurse, you are at the forefront of patient care (Fig. 1.1).</a:t>
            </a:r>
            <a:endParaRPr lang="en-US" dirty="0">
              <a:ea typeface="MS PGothic" panose="020B0600070205080204" charset="-128"/>
            </a:endParaRPr>
          </a:p>
          <a:p>
            <a:pPr marL="173990" indent="-173990">
              <a:buFont typeface="Arial" panose="020B0604020202020204" pitchFamily="34" charset="0"/>
              <a:buChar char="•"/>
              <a:defRPr/>
            </a:pPr>
            <a:r>
              <a:rPr lang="en-US" dirty="0">
                <a:ea typeface="MS PGothic" panose="020B0600070205080204" charset="-128"/>
              </a:rPr>
              <a:t>As a nurse, you: (1) offer skilled care, (2) advocate for patients’ rights, (3) </a:t>
            </a:r>
            <a:r>
              <a:rPr lang="en-US" sz="1200" kern="1200" dirty="0">
                <a:solidFill>
                  <a:schemeClr val="tx1"/>
                </a:solidFill>
                <a:effectLst/>
                <a:latin typeface="+mn-lt"/>
                <a:ea typeface="MS PGothic" panose="020B0600070205080204" charset="-128"/>
                <a:cs typeface="MS PGothic" panose="020B0600070205080204" charset="-128"/>
              </a:rPr>
              <a:t>teach patients to manage their health, (4) support patients and their caregivers, and (5) help them navigate the complex health care system. You can practice in virtually all health care settings and communities.</a:t>
            </a:r>
          </a:p>
          <a:p>
            <a:pPr marL="173355" indent="-173355">
              <a:lnSpc>
                <a:spcPct val="90000"/>
              </a:lnSpc>
              <a:buFontTx/>
              <a:buChar char="•"/>
            </a:pPr>
            <a:r>
              <a:rPr lang="en-US" dirty="0"/>
              <a:t>Nurses work in</a:t>
            </a:r>
            <a:r>
              <a:rPr lang="en-US" dirty="0">
                <a:ea typeface="MS PGothic" panose="020B0600070205080204" charset="-128"/>
                <a:cs typeface="MS PGothic" panose="020B0600070205080204" charset="-128"/>
              </a:rPr>
              <a:t> acute care facilities, long-term care, home care, community health, public health centers, schools, ambulatory clinics, or outpatient clinics. </a:t>
            </a:r>
          </a:p>
          <a:p>
            <a:pPr marL="173355" indent="-173355">
              <a:lnSpc>
                <a:spcPct val="90000"/>
              </a:lnSpc>
              <a:buFontTx/>
              <a:buChar char="•"/>
            </a:pPr>
            <a:r>
              <a:rPr lang="en-US" dirty="0"/>
              <a:t>R</a:t>
            </a:r>
            <a:r>
              <a:rPr lang="en-US" dirty="0">
                <a:ea typeface="MS PGothic" panose="020B0600070205080204" charset="-128"/>
                <a:cs typeface="MS PGothic" panose="020B0600070205080204" charset="-128"/>
              </a:rPr>
              <a:t>ecipients of care include individuals, groups, families, and communities.</a:t>
            </a:r>
          </a:p>
          <a:p>
            <a:pPr marL="173355" indent="-173355">
              <a:lnSpc>
                <a:spcPct val="90000"/>
              </a:lnSpc>
              <a:buFontTx/>
              <a:buChar char="•"/>
            </a:pPr>
            <a:endParaRPr lang="en-US" dirty="0">
              <a:ea typeface="MS PGothic" panose="020B0600070205080204" charset="-128"/>
              <a:cs typeface="Arial" panose="020B0604020202020204" pitchFamily="34" charset="0"/>
            </a:endParaRPr>
          </a:p>
          <a:p>
            <a:pPr marL="173355" indent="-173355">
              <a:lnSpc>
                <a:spcPct val="90000"/>
              </a:lnSpc>
              <a:buFontTx/>
              <a:buChar char="•"/>
            </a:pPr>
            <a:r>
              <a:rPr lang="en-US" dirty="0">
                <a:ea typeface="MS PGothic" panose="020B0600070205080204" charset="-128"/>
                <a:cs typeface="Arial" panose="020B0604020202020204" pitchFamily="34" charset="0"/>
              </a:rPr>
              <a:t>Definitions: </a:t>
            </a:r>
            <a:r>
              <a:rPr lang="en-US" dirty="0">
                <a:latin typeface="Arial" panose="020B0604020202020204" pitchFamily="34" charset="0"/>
                <a:ea typeface="MS PGothic" panose="020B0600070205080204" charset="-128"/>
                <a:cs typeface="Arial" panose="020B0604020202020204" pitchFamily="34" charset="0"/>
              </a:rPr>
              <a:t>B</a:t>
            </a:r>
            <a:r>
              <a:rPr lang="en-US" dirty="0">
                <a:ea typeface="MS PGothic" panose="020B0600070205080204" charset="-128"/>
                <a:cs typeface="MS PGothic" panose="020B0600070205080204" charset="-128"/>
              </a:rPr>
              <a:t>asic themes of caring, health, and illness</a:t>
            </a:r>
            <a:endParaRPr lang="en-US" dirty="0"/>
          </a:p>
          <a:p>
            <a:pPr marL="630555" lvl="1" indent="-173355">
              <a:lnSpc>
                <a:spcPct val="90000"/>
              </a:lnSpc>
              <a:buFontTx/>
              <a:buChar char="•"/>
            </a:pPr>
            <a:r>
              <a:rPr lang="en-US" dirty="0">
                <a:ea typeface="MS PGothic" panose="020B0600070205080204" charset="-128"/>
                <a:cs typeface="MS PGothic" panose="020B0600070205080204" charset="-128"/>
              </a:rPr>
              <a:t>Florence Nightingale</a:t>
            </a:r>
            <a:endParaRPr lang="en-US" dirty="0">
              <a:latin typeface="Arial" panose="020B0604020202020204" pitchFamily="34" charset="0"/>
              <a:ea typeface="MS PGothic" panose="020B0600070205080204" charset="-128"/>
              <a:cs typeface="Arial" panose="020B0604020202020204" pitchFamily="34" charset="0"/>
            </a:endParaRPr>
          </a:p>
          <a:p>
            <a:pPr marL="630555" lvl="2" indent="-173355">
              <a:lnSpc>
                <a:spcPct val="90000"/>
              </a:lnSpc>
              <a:buFontTx/>
              <a:buChar char="•"/>
            </a:pPr>
            <a:r>
              <a:rPr lang="en-US" dirty="0">
                <a:ea typeface="MS PGothic" panose="020B0600070205080204" charset="-128"/>
              </a:rPr>
              <a:t>Henderson</a:t>
            </a:r>
          </a:p>
          <a:p>
            <a:pPr marL="630555" lvl="2" indent="-173355">
              <a:lnSpc>
                <a:spcPct val="90000"/>
              </a:lnSpc>
              <a:buFontTx/>
              <a:buChar char="•"/>
            </a:pPr>
            <a:r>
              <a:rPr lang="en-US" dirty="0"/>
              <a:t>T</a:t>
            </a:r>
            <a:r>
              <a:rPr lang="en-US" sz="1200" kern="1200" dirty="0">
                <a:solidFill>
                  <a:schemeClr val="tx1"/>
                </a:solidFill>
                <a:effectLst/>
                <a:latin typeface="+mn-lt"/>
                <a:ea typeface="MS PGothic" panose="020B0600070205080204" charset="-128"/>
                <a:cs typeface="MS PGothic" panose="020B0600070205080204" charset="-128"/>
              </a:rPr>
              <a:t>he American Nursing Association (ANA)</a:t>
            </a:r>
            <a:r>
              <a:rPr lang="en-US" dirty="0">
                <a:ea typeface="MS PGothic" panose="020B0600070205080204" charset="-128"/>
              </a:rPr>
              <a:t>).</a:t>
            </a:r>
          </a:p>
          <a:p>
            <a:pPr marL="173355" lvl="1" indent="-173355">
              <a:lnSpc>
                <a:spcPct val="90000"/>
              </a:lnSpc>
              <a:buFontTx/>
              <a:buChar char="•"/>
            </a:pPr>
            <a:r>
              <a:rPr lang="en-US" dirty="0">
                <a:ea typeface="MS PGothic" panose="020B0600070205080204" charset="-128"/>
              </a:rPr>
              <a:t>Shown is Fig. 1-1, Nurses are frontline professionals of health care, from the textbook.</a:t>
            </a:r>
          </a:p>
          <a:p>
            <a:pPr marL="173355" lvl="1" indent="-173355">
              <a:lnSpc>
                <a:spcPct val="90000"/>
              </a:lnSpc>
              <a:spcBef>
                <a:spcPct val="0"/>
              </a:spcBef>
              <a:buFontTx/>
              <a:buChar char="•"/>
            </a:pPr>
            <a:endParaRPr lang="en-US" dirty="0">
              <a:latin typeface="Arial" panose="020B0604020202020204" pitchFamily="34" charset="0"/>
              <a:ea typeface="MS PGothic" panose="020B0600070205080204" charset="-128"/>
              <a:cs typeface="Arial" panose="020B0604020202020204" pitchFamily="34" charset="0"/>
            </a:endParaRPr>
          </a:p>
        </p:txBody>
      </p:sp>
      <p:sp>
        <p:nvSpPr>
          <p:cNvPr id="2" name="Footer Placeholder 1"/>
          <p:cNvSpPr>
            <a:spLocks noGrp="1"/>
          </p:cNvSpPr>
          <p:nvPr>
            <p:ph type="ftr" sz="quarter" idx="4"/>
          </p:nvPr>
        </p:nvSpPr>
        <p:spPr>
          <a:xfrm>
            <a:off x="1661795" y="8599805"/>
            <a:ext cx="3038475" cy="465138"/>
          </a:xfrm>
        </p:spPr>
        <p:txBody>
          <a:bodyPr/>
          <a:lstStyle/>
          <a:p>
            <a:pPr>
              <a:defRPr/>
            </a:pPr>
            <a:r>
              <a:rPr lang="en-US" dirty="0"/>
              <a:t>Copyright   2018 by Mosby, an imprint of Elsevier Inc.</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Caregivers need information about </a:t>
            </a:r>
            <a:r>
              <a:rPr lang="en-US" sz="1200" kern="1200" dirty="0">
                <a:solidFill>
                  <a:schemeClr val="tx1"/>
                </a:solidFill>
                <a:effectLst/>
                <a:latin typeface="+mn-lt"/>
                <a:ea typeface="MS PGothic" panose="020B0600070205080204" charset="-128"/>
                <a:cs typeface="MS PGothic" panose="020B0600070205080204" charset="-128"/>
              </a:rPr>
              <a:t>the patient’s status, treatment plan, and prognosis.</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rPr>
              <a:t>Communicate with caregivers in rounds and patient care conferences.</a:t>
            </a:r>
            <a:endParaRPr lang="en-US" dirty="0"/>
          </a:p>
          <a:p>
            <a:pPr marL="171450" indent="-171450">
              <a:buFont typeface="Arial" panose="020B0604020202020204" pitchFamily="34" charset="0"/>
              <a:buChar char="•"/>
            </a:pPr>
            <a:r>
              <a:rPr lang="en-US" dirty="0"/>
              <a:t>Caregivers need access to the patient and the option to be present for invasive procedures.</a:t>
            </a:r>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20</a:t>
            </a:fld>
            <a:endParaRPr lang="en-US" dirty="0"/>
          </a:p>
        </p:txBody>
      </p:sp>
    </p:spTree>
    <p:extLst>
      <p:ext uri="{BB962C8B-B14F-4D97-AF65-F5344CB8AC3E}">
        <p14:creationId xmlns:p14="http://schemas.microsoft.com/office/powerpoint/2010/main" val="38443834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b="0" dirty="0"/>
              <a:t>The interprofessional team is composed of providers from various disciplines, working together and sharing their expertise to provide customized care. ( See Table 1.2)</a:t>
            </a:r>
          </a:p>
          <a:p>
            <a:pPr marL="171450" indent="-171450">
              <a:buFont typeface="Arial" panose="020B0604020202020204" pitchFamily="34" charset="0"/>
              <a:buChar char="•"/>
            </a:pPr>
            <a:r>
              <a:rPr lang="en-US" b="0" dirty="0"/>
              <a:t>Effective communication is key to fostering teamwork and coordinating care. </a:t>
            </a:r>
          </a:p>
          <a:p>
            <a:pPr marL="171450" indent="-171450">
              <a:buFont typeface="Arial" panose="020B0604020202020204" pitchFamily="34" charset="0"/>
              <a:buChar char="•"/>
            </a:pPr>
            <a:r>
              <a:rPr lang="en-US" b="0" dirty="0"/>
              <a:t>Clinical pathways are interprofessional care plans that outline the care and desired outcomes a specific time period for patients with a specific diagnosis (Fig. 1.6)</a:t>
            </a:r>
          </a:p>
          <a:p>
            <a:pPr marL="171450" indent="-171450">
              <a:buFont typeface="Arial" panose="020B0604020202020204" pitchFamily="34" charset="0"/>
              <a:buChar char="•"/>
            </a:pPr>
            <a:endParaRPr lang="en-US" dirty="0"/>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noTextEdit="1"/>
          </p:cNvSpPr>
          <p:nvPr>
            <p:ph type="sldImg"/>
          </p:nvPr>
        </p:nvSpPr>
        <p:spPr bwMode="auto">
          <a:noFill/>
          <a:ln>
            <a:solidFill>
              <a:srgbClr val="000000"/>
            </a:solidFill>
            <a:miter lim="800000"/>
          </a:ln>
        </p:spPr>
      </p:sp>
      <p:sp>
        <p:nvSpPr>
          <p:cNvPr id="61442" name="Notes Placeholder 2"/>
          <p:cNvSpPr>
            <a:spLocks noGrp="1"/>
          </p:cNvSpPr>
          <p:nvPr>
            <p:ph type="body" idx="1"/>
          </p:nvPr>
        </p:nvSpPr>
        <p:spPr bwMode="auto">
          <a:noFill/>
        </p:spPr>
        <p:txBody>
          <a:bodyPr wrap="square" numCol="1" anchor="t" anchorCtr="0" compatLnSpc="1"/>
          <a:lstStyle/>
          <a:p>
            <a:pPr marL="171450" indent="-171450">
              <a:buFont typeface="Arial" panose="020B0604020202020204" pitchFamily="34" charset="0"/>
              <a:buChar char="•"/>
            </a:pPr>
            <a:r>
              <a:rPr lang="en-US" dirty="0">
                <a:ea typeface="MS PGothic" panose="020B0600070205080204" charset="-128"/>
                <a:cs typeface="MS PGothic" panose="020B0600070205080204" charset="-128"/>
              </a:rPr>
              <a:t>The SBAR model offers a structured way to discuss a patient’s condition between team members.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Review Table 1.4, Guidelines for Communicating Using SBAR, in the textbook.</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The model, Concerned, Uncomfortable, Safety (CUS) provides another organized way to alert team members of a patient situation.</a:t>
            </a:r>
          </a:p>
          <a:p>
            <a:pPr marL="0" indent="0">
              <a:buFont typeface="Arial" panose="020B0604020202020204" pitchFamily="34" charset="0"/>
              <a:buNone/>
            </a:pPr>
            <a:endParaRPr lang="en-US" dirty="0">
              <a:ea typeface="MS PGothic" panose="020B0600070205080204" charset="-128"/>
              <a:cs typeface="MS PGothic" panose="020B0600070205080204" charset="-128"/>
            </a:endParaRPr>
          </a:p>
          <a:p>
            <a:pPr marL="0" indent="0">
              <a:buFont typeface="Arial" panose="020B0604020202020204" pitchFamily="34" charset="0"/>
              <a:buNone/>
            </a:pPr>
            <a:endParaRPr lang="en-US" dirty="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0" i="0" dirty="0"/>
              <a:t>Delegation allows a care provider to perform a specific nursing activity, skill, or procedure that is beyond their usual role. When used appropriately, delegation and assigning results in safe, effective, and efficient patient care. </a:t>
            </a:r>
          </a:p>
          <a:p>
            <a:pPr marL="171450" indent="-171450">
              <a:buFont typeface="Arial" panose="020B0604020202020204" pitchFamily="34" charset="0"/>
              <a:buChar char="•"/>
            </a:pPr>
            <a:r>
              <a:rPr lang="en-US" b="0" i="0" dirty="0"/>
              <a:t>Delegation usually involves tasks and procedures that licensed practical/vocational nurses (LPNs/VNs) and assistive personnel (AP) perform. </a:t>
            </a:r>
          </a:p>
          <a:p>
            <a:pPr marL="171450" indent="-171450">
              <a:buFont typeface="Arial" panose="020B0604020202020204" pitchFamily="34" charset="0"/>
              <a:buChar char="•"/>
            </a:pPr>
            <a:r>
              <a:rPr lang="en-US" b="0" i="0" dirty="0"/>
              <a:t>Delegation can occur among professional nurses. For example, if one RN has accountability for an outcome and asks another RN to perform a specific intervention related to that outcome, that is delegation. </a:t>
            </a:r>
          </a:p>
          <a:p>
            <a:pPr marL="171450" indent="-171450">
              <a:buFont typeface="Arial" panose="020B0604020202020204" pitchFamily="34" charset="0"/>
              <a:buChar char="•"/>
            </a:pPr>
            <a:r>
              <a:rPr lang="en-US" b="0" i="0" dirty="0"/>
              <a:t>Assignment is used when you direct a LPN/VN or UAP to do an activity or procedure that is part of their everyday job.</a:t>
            </a:r>
          </a:p>
          <a:p>
            <a:pPr marL="171450" indent="-171450">
              <a:buFont typeface="Arial" panose="020B0604020202020204" pitchFamily="34" charset="0"/>
              <a:buChar char="•"/>
            </a:pPr>
            <a:r>
              <a:rPr lang="en-US" b="0" i="0" dirty="0"/>
              <a:t>See Table 1.5 for the 5 Rights of Delegation.</a:t>
            </a:r>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noTextEdit="1"/>
          </p:cNvSpPr>
          <p:nvPr>
            <p:ph type="sldImg"/>
          </p:nvPr>
        </p:nvSpPr>
        <p:spPr bwMode="auto">
          <a:noFill/>
          <a:ln>
            <a:solidFill>
              <a:srgbClr val="000000"/>
            </a:solidFill>
            <a:miter lim="800000"/>
          </a:ln>
        </p:spPr>
      </p:sp>
      <p:sp>
        <p:nvSpPr>
          <p:cNvPr id="63490" name="Notes Placeholder 2"/>
          <p:cNvSpPr>
            <a:spLocks noGrp="1"/>
          </p:cNvSpPr>
          <p:nvPr>
            <p:ph type="body" idx="1"/>
          </p:nvPr>
        </p:nvSpPr>
        <p:spPr bwMode="auto">
          <a:noFill/>
        </p:spPr>
        <p:txBody>
          <a:bodyPr wrap="square" numCol="1" anchor="t" anchorCtr="0" compatLnSpc="1"/>
          <a:lstStyle/>
          <a:p>
            <a:pPr marL="173355" indent="-173355">
              <a:buFontTx/>
              <a:buChar char="•"/>
            </a:pPr>
            <a:r>
              <a:rPr lang="en-US" dirty="0">
                <a:ea typeface="MS PGothic" panose="020B0600070205080204" charset="-128"/>
                <a:cs typeface="Arial" panose="020B0604020202020204" pitchFamily="34" charset="0"/>
              </a:rPr>
              <a:t>Delegation is a skill that is learned and you must practice to be proficient in managing patient care.</a:t>
            </a:r>
          </a:p>
          <a:p>
            <a:pPr marL="173355" indent="-173355">
              <a:buFontTx/>
              <a:buChar char="•"/>
            </a:pPr>
            <a:r>
              <a:rPr lang="en-US" dirty="0">
                <a:ea typeface="MS PGothic" panose="020B0600070205080204" charset="-128"/>
                <a:cs typeface="Arial" panose="020B0604020202020204" pitchFamily="34" charset="0"/>
              </a:rPr>
              <a:t>Review Table 1-5, Five Rights of Delegation, in the textbook.</a:t>
            </a: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0" i="0" dirty="0"/>
              <a:t>The National Quality Forum (NQF) uses the term serious reportable event (SRE), also called a </a:t>
            </a:r>
            <a:r>
              <a:rPr lang="en-US" b="0" i="1" dirty="0"/>
              <a:t>never event</a:t>
            </a:r>
            <a:r>
              <a:rPr lang="en-US" b="0" i="0" dirty="0"/>
              <a:t>, to describe serious, largely preventable, and harmful clinical events.</a:t>
            </a:r>
          </a:p>
          <a:p>
            <a:pPr marL="171450" indent="-171450">
              <a:buFont typeface="Arial" panose="020B0604020202020204" pitchFamily="34" charset="0"/>
              <a:buChar char="•"/>
            </a:pPr>
            <a:r>
              <a:rPr lang="en-US" sz="1200" b="0" i="0" kern="1200" dirty="0">
                <a:solidFill>
                  <a:schemeClr val="tx1"/>
                </a:solidFill>
                <a:effectLst/>
                <a:latin typeface="+mn-lt"/>
                <a:ea typeface="MS PGothic" panose="020B0600070205080204" charset="-128"/>
                <a:cs typeface="MS PGothic" panose="020B0600070205080204" charset="-128"/>
              </a:rPr>
              <a:t>To reduce the occurrence of SREs, the NQF has a list of effective Safe Practices that health care settings should use to improve  safe patient care (www.qualityforum.org). </a:t>
            </a:r>
          </a:p>
          <a:p>
            <a:pPr marL="171450" indent="-171450">
              <a:buFont typeface="Arial" panose="020B0604020202020204" pitchFamily="34" charset="0"/>
              <a:buChar char="•"/>
            </a:pPr>
            <a:r>
              <a:rPr lang="en-US" sz="1200" b="0" i="0" kern="1200" dirty="0">
                <a:solidFill>
                  <a:schemeClr val="tx1"/>
                </a:solidFill>
                <a:effectLst/>
                <a:latin typeface="+mn-lt"/>
                <a:ea typeface="MS PGothic" panose="020B0600070205080204" charset="-128"/>
                <a:cs typeface="MS PGothic" panose="020B0600070205080204" charset="-128"/>
              </a:rPr>
              <a:t>The Joint Commission (TJC), an accrediting agency for health care organizations, gathers and reports data on serious errors they call </a:t>
            </a:r>
            <a:r>
              <a:rPr lang="en-US" sz="1200" b="0" i="1" kern="1200" dirty="0">
                <a:solidFill>
                  <a:schemeClr val="tx1"/>
                </a:solidFill>
                <a:effectLst/>
                <a:latin typeface="+mn-lt"/>
                <a:ea typeface="MS PGothic" panose="020B0600070205080204" charset="-128"/>
                <a:cs typeface="MS PGothic" panose="020B0600070205080204" charset="-128"/>
              </a:rPr>
              <a:t>sentinel events</a:t>
            </a:r>
            <a:r>
              <a:rPr lang="en-US" sz="1200" b="0" i="0" kern="1200" dirty="0">
                <a:solidFill>
                  <a:srgbClr val="00B050"/>
                </a:solidFill>
                <a:effectLst/>
                <a:latin typeface="+mn-lt"/>
                <a:ea typeface="MS PGothic" panose="020B0600070205080204" charset="-128"/>
                <a:cs typeface="MS PGothic" panose="020B0600070205080204" charset="-128"/>
              </a:rPr>
              <a:t>—</a:t>
            </a:r>
            <a:r>
              <a:rPr lang="en-US" sz="1200" b="0" i="0" kern="1200" dirty="0">
                <a:solidFill>
                  <a:schemeClr val="tx1"/>
                </a:solidFill>
                <a:effectLst/>
                <a:latin typeface="+mn-lt"/>
                <a:ea typeface="MS PGothic" panose="020B0600070205080204" charset="-128"/>
                <a:cs typeface="MS PGothic" panose="020B0600070205080204" charset="-128"/>
              </a:rPr>
              <a:t>a patient safety event not related to the patient’s illness or underlying condition that results in death, permanent harm, or severe temporary harm.</a:t>
            </a:r>
          </a:p>
          <a:p>
            <a:pPr marL="171450" indent="-171450">
              <a:buFont typeface="Arial" panose="020B0604020202020204" pitchFamily="34" charset="0"/>
              <a:buChar char="•"/>
            </a:pPr>
            <a:r>
              <a:rPr lang="en-US" sz="1200" b="0" i="0" kern="1200" dirty="0">
                <a:solidFill>
                  <a:schemeClr val="tx1"/>
                </a:solidFill>
                <a:effectLst/>
                <a:latin typeface="+mn-lt"/>
                <a:ea typeface="MS PGothic" panose="020B0600070205080204" charset="-128"/>
                <a:cs typeface="MS PGothic" panose="020B0600070205080204" charset="-128"/>
              </a:rPr>
              <a:t>To address specific patient safety concerns, TJC issues National Patient Safety Goals (NPSGs). NPSGs promote patient safety by giving evidence-based solutions to common safety problems. </a:t>
            </a:r>
          </a:p>
          <a:p>
            <a:pPr marL="171450" indent="-171450">
              <a:buFont typeface="Arial" panose="020B0604020202020204" pitchFamily="34" charset="0"/>
              <a:buChar char="•"/>
            </a:pPr>
            <a:r>
              <a:rPr lang="en-US" sz="1200" b="0" i="0" kern="1200" dirty="0">
                <a:solidFill>
                  <a:schemeClr val="tx1"/>
                </a:solidFill>
                <a:effectLst/>
                <a:latin typeface="+mn-lt"/>
                <a:ea typeface="MS PGothic" panose="020B0600070205080204" charset="-128"/>
                <a:cs typeface="MS PGothic" panose="020B0600070205080204" charset="-128"/>
              </a:rPr>
              <a:t>Failure to rescue (FTR) </a:t>
            </a:r>
            <a:r>
              <a:rPr lang="en-US" sz="1200" kern="1200" dirty="0">
                <a:solidFill>
                  <a:schemeClr val="tx1"/>
                </a:solidFill>
                <a:effectLst/>
                <a:latin typeface="+mn-lt"/>
                <a:ea typeface="MS PGothic" panose="020B0600070205080204" charset="-128"/>
                <a:cs typeface="MS PGothic" panose="020B0600070205080204" charset="-128"/>
              </a:rPr>
              <a:t>occurs when there is failure or delay in recognizing a patient has developed complications.</a:t>
            </a:r>
            <a:endParaRPr lang="en-US" sz="1200" b="0" i="0" kern="1200" dirty="0">
              <a:solidFill>
                <a:schemeClr val="tx1"/>
              </a:solidFill>
              <a:effectLst/>
              <a:latin typeface="+mn-lt"/>
              <a:ea typeface="MS PGothic" panose="020B0600070205080204" charset="-128"/>
              <a:cs typeface="MS PGothic" panose="020B0600070205080204" charset="-128"/>
            </a:endParaRPr>
          </a:p>
          <a:p>
            <a:pPr marL="171450" indent="-171450">
              <a:buFont typeface="Arial" panose="020B0604020202020204" pitchFamily="34" charset="0"/>
              <a:buChar char="•"/>
            </a:pPr>
            <a:r>
              <a:rPr lang="en-US" sz="1200" b="0" i="0" kern="1200" dirty="0">
                <a:solidFill>
                  <a:schemeClr val="tx1"/>
                </a:solidFill>
                <a:effectLst/>
                <a:latin typeface="+mn-lt"/>
                <a:ea typeface="MS PGothic" panose="020B0600070205080204" charset="-128"/>
              </a:rPr>
              <a:t>Table 1.6 lists current NPSGs. </a:t>
            </a:r>
            <a:endParaRPr lang="en-US" b="0" i="0" dirty="0"/>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bwMode="auto">
          <a:noFill/>
          <a:ln>
            <a:solidFill>
              <a:srgbClr val="000000"/>
            </a:solidFill>
            <a:miter lim="800000"/>
          </a:ln>
        </p:spPr>
      </p:sp>
      <p:sp>
        <p:nvSpPr>
          <p:cNvPr id="55298" name="Notes Placeholder 2"/>
          <p:cNvSpPr>
            <a:spLocks noGrp="1"/>
          </p:cNvSpPr>
          <p:nvPr>
            <p:ph type="body" idx="1"/>
          </p:nvPr>
        </p:nvSpPr>
        <p:spPr bwMode="auto">
          <a:noFill/>
        </p:spPr>
        <p:txBody>
          <a:bodyPr wrap="square" numCol="1" anchor="t" anchorCtr="0" compatLnSpc="1"/>
          <a:lstStyle/>
          <a:p>
            <a:pPr marL="173355" indent="-173355">
              <a:buFontTx/>
              <a:buChar char="•"/>
            </a:pPr>
            <a:r>
              <a:rPr lang="en-US" dirty="0">
                <a:ea typeface="MS PGothic" panose="020B0600070205080204" charset="-128"/>
                <a:cs typeface="Arial" panose="020B0604020202020204" pitchFamily="34" charset="0"/>
              </a:rPr>
              <a:t>The Joint Commission (TJC) issues the National Patient Safety Goals (NPSGs).</a:t>
            </a:r>
          </a:p>
          <a:p>
            <a:pPr marL="173355" indent="-173355">
              <a:buFontTx/>
              <a:buChar char="•"/>
            </a:pPr>
            <a:r>
              <a:rPr lang="en-US" dirty="0">
                <a:ea typeface="MS PGothic" panose="020B0600070205080204" charset="-128"/>
                <a:cs typeface="Arial" panose="020B0604020202020204" pitchFamily="34" charset="0"/>
              </a:rPr>
              <a:t>NPSGs promote patient safety by offering evidence-based solutions to common safety problems. </a:t>
            </a:r>
          </a:p>
          <a:p>
            <a:pPr marL="173355" indent="-173355">
              <a:buFontTx/>
              <a:buChar char="•"/>
            </a:pPr>
            <a:r>
              <a:rPr lang="en-US" dirty="0">
                <a:ea typeface="MS PGothic" panose="020B0600070205080204" charset="-128"/>
                <a:cs typeface="Arial" panose="020B0604020202020204" pitchFamily="34" charset="0"/>
              </a:rPr>
              <a:t>Review Table 1-6, National Patient Safety Goals, in the textbook.</a:t>
            </a: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Quality improvement (QI) programs involve systematic actions that monitor, assess, and improve health care quality. </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QI is an interprofessional team effort that is required by accrediting agencies. As part of your nursing practice, you will collect data using QI tools, implement interventions to improve quality of care, and monitor patient outcomes. </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Fig. 1.5 shows an example of a QI system.</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The National Database of Nursing Quality Indicators (NDNQI) provides data on nursing-sensitive measures to evaluate the impact of nursing care on patient outcomes. Patient outcomes are nursing sensitive if they improve with a greater quantity or quality of nursing care. </a:t>
            </a:r>
          </a:p>
          <a:p>
            <a:pPr marL="171450" indent="-171450">
              <a:buFont typeface="Arial" panose="020B0604020202020204" pitchFamily="34" charset="0"/>
              <a:buChar char="•"/>
            </a:pPr>
            <a:endParaRPr lang="en-US" sz="1200" kern="1200" dirty="0">
              <a:solidFill>
                <a:schemeClr val="tx1"/>
              </a:solidFill>
              <a:effectLst/>
              <a:latin typeface="+mn-lt"/>
              <a:ea typeface="MS PGothic" panose="020B0600070205080204" charset="-128"/>
              <a:cs typeface="MS PGothic" panose="020B0600070205080204" charset="-128"/>
            </a:endParaRPr>
          </a:p>
          <a:p>
            <a:pPr marL="171450" indent="-171450">
              <a:buFont typeface="Arial" panose="020B0604020202020204" pitchFamily="34" charset="0"/>
              <a:buChar char="•"/>
            </a:pPr>
            <a:endParaRPr lang="en-US" dirty="0"/>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Table 1-7 lists the current NDNQI.</a:t>
            </a:r>
          </a:p>
          <a:p>
            <a:pPr marL="171450" indent="-171450">
              <a:buFont typeface="Arial" panose="020B0604020202020204" pitchFamily="34" charset="0"/>
              <a:buChar char="•"/>
            </a:pPr>
            <a:r>
              <a:rPr lang="en-US" dirty="0"/>
              <a:t>Review Table 1-7, </a:t>
            </a:r>
            <a:r>
              <a:rPr lang="en-US" sz="1200" kern="1200" dirty="0">
                <a:solidFill>
                  <a:schemeClr val="tx1"/>
                </a:solidFill>
                <a:effectLst/>
                <a:latin typeface="+mn-lt"/>
                <a:ea typeface="MS PGothic" panose="020B0600070205080204" charset="-128"/>
                <a:cs typeface="MS PGothic" panose="020B0600070205080204" charset="-128"/>
              </a:rPr>
              <a:t>National Database of Nursing Quality Indicators, in the textbook.</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rPr>
              <a:t>Shown is Fig. 1-6, Quality Improvement System, from the textbook.</a:t>
            </a:r>
            <a:endParaRPr lang="en-US" dirty="0"/>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Technology advances have increased the efficiency of nursing care, improving the work environment and the care nurses provide. </a:t>
            </a:r>
          </a:p>
          <a:p>
            <a:pPr marL="171450" indent="-171450">
              <a:buFont typeface="Arial" panose="020B0604020202020204" pitchFamily="34" charset="0"/>
              <a:buChar char="•"/>
            </a:pPr>
            <a:r>
              <a:rPr lang="en-US" sz="1200" i="0" kern="1200" dirty="0">
                <a:solidFill>
                  <a:schemeClr val="tx1"/>
                </a:solidFill>
                <a:effectLst/>
                <a:latin typeface="+mn-lt"/>
                <a:ea typeface="MS PGothic" panose="020B0600070205080204" charset="-128"/>
                <a:cs typeface="MS PGothic" panose="020B0600070205080204" charset="-128"/>
              </a:rPr>
              <a:t>Computers and mobile devices allow you to document at the time you deliver care and give you quick and easy access to information, such as clinical decision-making tools, patient education materials, and references.</a:t>
            </a:r>
          </a:p>
          <a:p>
            <a:pPr marL="171450" indent="-171450">
              <a:buFont typeface="Arial" panose="020B0604020202020204" pitchFamily="34" charset="0"/>
              <a:buChar char="•"/>
            </a:pPr>
            <a:r>
              <a:rPr lang="en-US" sz="1200" i="0" kern="1200" dirty="0">
                <a:solidFill>
                  <a:schemeClr val="tx1"/>
                </a:solidFill>
                <a:effectLst/>
                <a:latin typeface="+mn-lt"/>
                <a:ea typeface="MS PGothic" panose="020B0600070205080204" charset="-128"/>
                <a:cs typeface="MS PGothic" panose="020B0600070205080204" charset="-128"/>
              </a:rPr>
              <a:t>Medication administration applications improve patient safety by flagging potential errors, such as look-alike and sound-alike medications and adverse drug interactions, before they can occur. </a:t>
            </a:r>
          </a:p>
          <a:p>
            <a:pPr marL="171450" indent="-171450">
              <a:buFont typeface="Arial" panose="020B0604020202020204" pitchFamily="34" charset="0"/>
              <a:buChar char="•"/>
            </a:pPr>
            <a:r>
              <a:rPr lang="en-US" sz="1200" i="0" kern="1200" dirty="0">
                <a:solidFill>
                  <a:schemeClr val="tx1"/>
                </a:solidFill>
                <a:effectLst/>
                <a:latin typeface="+mn-lt"/>
                <a:ea typeface="MS PGothic" panose="020B0600070205080204" charset="-128"/>
                <a:cs typeface="MS PGothic" panose="020B0600070205080204" charset="-128"/>
              </a:rPr>
              <a:t>Computerized provider order entry (CPOE) systems can reduce errors caused by misreading or misinterpreting handwritten orders.</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sz="1200" i="0" kern="1200" dirty="0">
                <a:solidFill>
                  <a:schemeClr val="tx1"/>
                </a:solidFill>
                <a:effectLst/>
                <a:latin typeface="+mn-lt"/>
                <a:ea typeface="MS PGothic" panose="020B0600070205080204" charset="-128"/>
                <a:cs typeface="MS PGothic" panose="020B0600070205080204" charset="-128"/>
              </a:rPr>
              <a:t>Protected health information (PHI) is highly sensitive. The Health Insurance Portability and Accountability Act (HIPAA) is part of federal legislation that addresses the use and disclosure of PHI in order to protect such information. </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sz="1200" i="0" kern="1200" dirty="0">
                <a:solidFill>
                  <a:schemeClr val="tx1"/>
                </a:solidFill>
                <a:effectLst/>
                <a:latin typeface="+mn-lt"/>
                <a:ea typeface="MS PGothic" panose="020B0600070205080204" charset="-128"/>
                <a:cs typeface="MS PGothic" panose="020B0600070205080204" charset="-128"/>
              </a:rPr>
              <a:t>An electronic health records (EHRs), also called electronic medical records, is a computerized record of patient information. It is shared among all health care team members involved in a patient’s care and moves with the patient—to other providers and across care settings. </a:t>
            </a:r>
          </a:p>
          <a:p>
            <a:pPr marL="171450" indent="-171450">
              <a:buFont typeface="Arial" panose="020B0604020202020204" pitchFamily="34" charset="0"/>
              <a:buChar char="•"/>
            </a:pPr>
            <a:r>
              <a:rPr lang="en-US" dirty="0"/>
              <a:t>See Fig. 1.8 for EHD. </a:t>
            </a:r>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1" indent="-171450">
              <a:buFont typeface="Arial" panose="020B0604020202020204" pitchFamily="34" charset="0"/>
              <a:buChar char="•"/>
            </a:pPr>
            <a:r>
              <a:rPr lang="en-US" dirty="0">
                <a:cs typeface="Arial" panose="020B0604020202020204" pitchFamily="34" charset="0"/>
                <a:sym typeface="+mn-ea"/>
              </a:rPr>
              <a:t>View of Humanity: </a:t>
            </a:r>
          </a:p>
          <a:p>
            <a:pPr marL="628650" lvl="2" indent="-171450">
              <a:buFont typeface="Arial" panose="020B0604020202020204" pitchFamily="34" charset="0"/>
              <a:buChar char="•"/>
            </a:pPr>
            <a:r>
              <a:rPr lang="en-US" kern="1200" dirty="0">
                <a:solidFill>
                  <a:schemeClr val="tx1"/>
                </a:solidFill>
                <a:effectLst/>
                <a:latin typeface="+mn-lt"/>
                <a:ea typeface="MS PGothic" panose="020B0600070205080204" charset="-128"/>
                <a:cs typeface="MS PGothic" panose="020B0600070205080204" charset="-128"/>
              </a:rPr>
              <a:t>7 dimensions of wellness </a:t>
            </a:r>
            <a:endParaRPr lang="en-US" dirty="0"/>
          </a:p>
          <a:p>
            <a:pPr marL="628650" lvl="2" indent="-171450">
              <a:buFont typeface="Arial" panose="020B0604020202020204" pitchFamily="34" charset="0"/>
              <a:buChar char="•"/>
            </a:pPr>
            <a:r>
              <a:rPr lang="en-US" dirty="0">
                <a:cs typeface="Arial" panose="020B0604020202020204" pitchFamily="34" charset="0"/>
                <a:sym typeface="+mn-ea"/>
              </a:rPr>
              <a:t>These dimensions are interrelated and not separate entities.</a:t>
            </a:r>
          </a:p>
          <a:p>
            <a:pPr marL="628650" lvl="2"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A person is in constant interaction with a changing environment. </a:t>
            </a:r>
            <a:endParaRPr lang="en-US" dirty="0">
              <a:cs typeface="Arial" panose="020B0604020202020204" pitchFamily="34" charset="0"/>
              <a:sym typeface="+mn-ea"/>
            </a:endParaRPr>
          </a:p>
        </p:txBody>
      </p:sp>
      <p:sp>
        <p:nvSpPr>
          <p:cNvPr id="4" name="Footer Placeholder 3"/>
          <p:cNvSpPr>
            <a:spLocks noGrp="1"/>
          </p:cNvSpPr>
          <p:nvPr>
            <p:ph type="ftr" sz="quarter" idx="10"/>
          </p:nvPr>
        </p:nvSpPr>
        <p:spPr/>
        <p:txBody>
          <a:bodyPr/>
          <a:lstStyle/>
          <a:p>
            <a:pPr>
              <a:defRPr/>
            </a:pPr>
            <a:r>
              <a:rPr lang="en-US" dirty="0"/>
              <a:t>Copyright   2018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b="0" dirty="0">
                <a:ea typeface="MS PGothic" panose="020B0600070205080204" charset="-128"/>
              </a:rPr>
              <a:t>Evidence-based practice (EBP) uses the best available evidence (i.e., research findings, QI data), combined with clinician expertise and the patient’s unique circumstances and preferences, </a:t>
            </a:r>
            <a:r>
              <a:rPr lang="en-US" sz="1200" b="0" kern="1200" dirty="0">
                <a:solidFill>
                  <a:schemeClr val="tx1"/>
                </a:solidFill>
                <a:effectLst/>
                <a:latin typeface="+mn-lt"/>
                <a:ea typeface="MS PGothic" panose="020B0600070205080204" charset="-128"/>
              </a:rPr>
              <a:t>leading </a:t>
            </a:r>
            <a:r>
              <a:rPr lang="en-US" sz="1200" b="0" kern="1200" dirty="0">
                <a:solidFill>
                  <a:schemeClr val="tx1"/>
                </a:solidFill>
                <a:effectLst/>
                <a:latin typeface="+mn-lt"/>
                <a:ea typeface="MS PGothic" panose="020B0600070205080204" charset="-128"/>
                <a:cs typeface="MS PGothic" panose="020B0600070205080204" charset="-128"/>
              </a:rPr>
              <a:t>to better clinical decisions and improved patient outcomes.</a:t>
            </a:r>
            <a:endParaRPr lang="en-US" b="0" dirty="0">
              <a:latin typeface="Arial" panose="020B0604020202020204" pitchFamily="34" charset="0"/>
              <a:ea typeface="MS PGothic" panose="020B0600070205080204" charset="-128"/>
              <a:cs typeface="Arial" panose="020B0604020202020204" pitchFamily="34" charset="0"/>
            </a:endParaRPr>
          </a:p>
          <a:p>
            <a:endParaRPr lang="en-US" dirty="0"/>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bwMode="auto">
          <a:noFill/>
          <a:ln>
            <a:solidFill>
              <a:srgbClr val="000000"/>
            </a:solidFill>
            <a:miter lim="800000"/>
          </a:ln>
        </p:spPr>
      </p:sp>
      <p:sp>
        <p:nvSpPr>
          <p:cNvPr id="49155" name="Notes Placeholder 2"/>
          <p:cNvSpPr>
            <a:spLocks noGrp="1"/>
          </p:cNvSpPr>
          <p:nvPr>
            <p:ph type="body" idx="1"/>
          </p:nvPr>
        </p:nvSpPr>
        <p:spPr bwMode="auto">
          <a:xfrm>
            <a:off x="701675" y="4416425"/>
            <a:ext cx="5607050" cy="4298950"/>
          </a:xfrm>
        </p:spPr>
        <p:txBody>
          <a:bodyPr wrap="square" numCol="1" anchor="t" anchorCtr="0" compatLnSpc="1">
            <a:noAutofit/>
          </a:bodyPr>
          <a:lstStyle/>
          <a:p>
            <a:pPr marL="173990" indent="-173990">
              <a:buFontTx/>
              <a:buChar char="•"/>
              <a:defRPr/>
            </a:pPr>
            <a:r>
              <a:rPr lang="en-US" sz="1100" b="0" dirty="0">
                <a:ea typeface="MS PGothic" panose="020B0600070205080204" charset="-128"/>
              </a:rPr>
              <a:t>Evidence-based practice (EBP) process has 6 steps.</a:t>
            </a:r>
            <a:endParaRPr lang="en-US" sz="1100" b="0" dirty="0">
              <a:ea typeface="MS PGothic" panose="020B0600070205080204" charset="-128"/>
              <a:cs typeface="Arial" panose="020B0604020202020204" pitchFamily="34" charset="0"/>
            </a:endParaRPr>
          </a:p>
          <a:p>
            <a:pPr marL="173990" indent="-173990">
              <a:buFontTx/>
              <a:buChar char="•"/>
              <a:defRPr/>
            </a:pPr>
            <a:r>
              <a:rPr lang="en-US" sz="1100" b="0" dirty="0">
                <a:ea typeface="MS PGothic" panose="020B0600070205080204" charset="-128"/>
              </a:rPr>
              <a:t>Step 1 of the EBP process is asking a clinical question in the PICOT format:</a:t>
            </a:r>
          </a:p>
          <a:p>
            <a:pPr marL="631190" lvl="2" indent="-173990">
              <a:buFontTx/>
              <a:buChar char="•"/>
              <a:defRPr/>
            </a:pPr>
            <a:r>
              <a:rPr lang="en-US" sz="1100" b="0" dirty="0">
                <a:ea typeface="MS PGothic" panose="020B0600070205080204" charset="-128"/>
                <a:cs typeface="+mn-cs"/>
              </a:rPr>
              <a:t>P = patients/populations </a:t>
            </a:r>
          </a:p>
          <a:p>
            <a:pPr marL="631190" lvl="2" indent="-173990">
              <a:buFontTx/>
              <a:buChar char="•"/>
              <a:defRPr/>
            </a:pPr>
            <a:r>
              <a:rPr lang="en-US" sz="1100" b="0" dirty="0">
                <a:ea typeface="MS PGothic" panose="020B0600070205080204" charset="-128"/>
                <a:cs typeface="+mn-cs"/>
              </a:rPr>
              <a:t>I = intervention </a:t>
            </a:r>
          </a:p>
          <a:p>
            <a:pPr marL="631190" lvl="2" indent="-173990">
              <a:buFontTx/>
              <a:buChar char="•"/>
              <a:defRPr/>
            </a:pPr>
            <a:r>
              <a:rPr lang="en-US" sz="1100" b="0" dirty="0">
                <a:ea typeface="MS PGothic" panose="020B0600070205080204" charset="-128"/>
                <a:cs typeface="+mn-cs"/>
              </a:rPr>
              <a:t>C = comparison</a:t>
            </a:r>
          </a:p>
          <a:p>
            <a:pPr marL="631190" lvl="2" indent="-173990">
              <a:buFontTx/>
              <a:buChar char="•"/>
              <a:defRPr/>
            </a:pPr>
            <a:r>
              <a:rPr lang="en-US" sz="1100" b="0" dirty="0">
                <a:ea typeface="MS PGothic" panose="020B0600070205080204" charset="-128"/>
                <a:cs typeface="+mn-cs"/>
              </a:rPr>
              <a:t>O = outcome</a:t>
            </a:r>
          </a:p>
          <a:p>
            <a:pPr marL="631190" lvl="2" indent="-173990">
              <a:buFontTx/>
              <a:buChar char="•"/>
              <a:defRPr/>
            </a:pPr>
            <a:r>
              <a:rPr lang="en-US" sz="1100" b="0" dirty="0">
                <a:ea typeface="MS PGothic" panose="020B0600070205080204" charset="-128"/>
                <a:cs typeface="+mn-cs"/>
              </a:rPr>
              <a:t>T = time period</a:t>
            </a:r>
          </a:p>
          <a:p>
            <a:pPr marL="173990" indent="-173990">
              <a:buFontTx/>
              <a:buChar char="•"/>
              <a:defRPr/>
            </a:pPr>
            <a:r>
              <a:rPr lang="en-US" sz="1100" dirty="0">
                <a:ea typeface="MS PGothic" panose="020B0600070205080204" charset="-128"/>
              </a:rPr>
              <a:t>Step 2 of the EBP process is searching for and collection of evidence based on the clinical question. </a:t>
            </a:r>
          </a:p>
          <a:p>
            <a:pPr marL="173990" indent="-173990">
              <a:buFontTx/>
              <a:buChar char="•"/>
              <a:defRPr/>
            </a:pPr>
            <a:r>
              <a:rPr lang="en-US" sz="1100" dirty="0">
                <a:ea typeface="MS PGothic" panose="020B0600070205080204" charset="-128"/>
              </a:rPr>
              <a:t>Step 3 of the EBP process is critically appraising and synthesizing evidence found in the search. </a:t>
            </a:r>
            <a:r>
              <a:rPr lang="en-US" sz="1100" dirty="0"/>
              <a:t>A successful critical appraisal process focuses on three essential questions: (1) What are the results? (2) Are the results reliable and valid? and (3) Will the results help me in caring for my patients? </a:t>
            </a:r>
            <a:endParaRPr lang="en-US" sz="1100" dirty="0">
              <a:ea typeface="MS PGothic" panose="020B0600070205080204" charset="-128"/>
            </a:endParaRPr>
          </a:p>
          <a:p>
            <a:pPr marL="173990" indent="-173990">
              <a:buFontTx/>
              <a:buChar char="•"/>
              <a:defRPr/>
            </a:pPr>
            <a:r>
              <a:rPr lang="en-US" sz="1100" dirty="0">
                <a:ea typeface="MS PGothic" panose="020B0600070205080204" charset="-128"/>
              </a:rPr>
              <a:t>Step 4 </a:t>
            </a:r>
            <a:r>
              <a:rPr lang="en-US" sz="1100" dirty="0"/>
              <a:t>involves implementing the evidence in practice. The decision to implement change is made by combining the evidence, clinical judgment, and the preferences and values of patients and caregivers. </a:t>
            </a:r>
            <a:endParaRPr lang="en-US" sz="1100" dirty="0">
              <a:ea typeface="MS PGothic" panose="020B0600070205080204" charset="-128"/>
            </a:endParaRPr>
          </a:p>
          <a:p>
            <a:pPr marL="173990" indent="-173990">
              <a:buFontTx/>
              <a:buChar char="•"/>
              <a:defRPr/>
            </a:pPr>
            <a:r>
              <a:rPr lang="en-US" sz="1100" dirty="0">
                <a:ea typeface="MS PGothic" panose="020B0600070205080204" charset="-128"/>
              </a:rPr>
              <a:t>Step 5 of the EBP process </a:t>
            </a:r>
            <a:r>
              <a:rPr lang="en-US" sz="1100" dirty="0"/>
              <a:t>is evaluating the outcome in the clinical setting. After implementing the practice</a:t>
            </a:r>
            <a:r>
              <a:rPr lang="en-US" sz="1100" dirty="0">
                <a:solidFill>
                  <a:srgbClr val="00B050"/>
                </a:solidFill>
              </a:rPr>
              <a:t> </a:t>
            </a:r>
            <a:r>
              <a:rPr lang="en-US" sz="1100" dirty="0"/>
              <a:t>change for a specific period, you should monitor outcomes to determine</a:t>
            </a:r>
            <a:r>
              <a:rPr lang="en-US" sz="1100" dirty="0">
                <a:solidFill>
                  <a:srgbClr val="00B050"/>
                </a:solidFill>
              </a:rPr>
              <a:t> </a:t>
            </a:r>
            <a:r>
              <a:rPr lang="en-US" sz="1100" dirty="0"/>
              <a:t>whether the change has improved patient outcomes. </a:t>
            </a:r>
            <a:endParaRPr lang="en-US" sz="1100" dirty="0">
              <a:ea typeface="MS PGothic" panose="020B0600070205080204" charset="-128"/>
            </a:endParaRPr>
          </a:p>
          <a:p>
            <a:pPr marL="173990" indent="-173990">
              <a:buFontTx/>
              <a:buChar char="•"/>
              <a:defRPr/>
            </a:pPr>
            <a:r>
              <a:rPr lang="en-US" sz="1100" dirty="0">
                <a:ea typeface="MS PGothic" panose="020B0600070205080204" charset="-128"/>
              </a:rPr>
              <a:t>The last step in EBP, #6, is to share the outcomes of the EBP change so that other health care providers and patients benefit from what you learned from your experience.</a:t>
            </a:r>
          </a:p>
          <a:p>
            <a:pPr marL="173990" indent="-173990">
              <a:buFontTx/>
              <a:buChar char="•"/>
              <a:defRPr/>
            </a:pPr>
            <a:r>
              <a:rPr lang="en-US" sz="1100" dirty="0">
                <a:ea typeface="MS PGothic" panose="020B0600070205080204" charset="-128"/>
                <a:cs typeface="Arial" panose="020B0604020202020204" pitchFamily="34" charset="0"/>
              </a:rPr>
              <a:t>Review Table 1-8, </a:t>
            </a:r>
            <a:r>
              <a:rPr lang="en-US" sz="1200" kern="1200" dirty="0">
                <a:solidFill>
                  <a:schemeClr val="tx1"/>
                </a:solidFill>
                <a:effectLst/>
                <a:latin typeface="+mn-lt"/>
                <a:ea typeface="MS PGothic" panose="020B0600070205080204" charset="-128"/>
                <a:cs typeface="MS PGothic" panose="020B0600070205080204" charset="-128"/>
              </a:rPr>
              <a:t>Steps of Evidence-Based Practice (EBP) Process</a:t>
            </a:r>
            <a:r>
              <a:rPr lang="en-US" sz="1100" dirty="0">
                <a:ea typeface="MS PGothic" panose="020B0600070205080204" charset="-128"/>
                <a:cs typeface="Arial" panose="020B0604020202020204" pitchFamily="34" charset="0"/>
              </a:rPr>
              <a:t>, in the textbook.</a:t>
            </a:r>
          </a:p>
          <a:p>
            <a:pPr marL="173990" indent="-173990">
              <a:defRPr/>
            </a:pPr>
            <a:endParaRPr lang="en-US" dirty="0">
              <a:ea typeface="MS PGothic" panose="020B0600070205080204" charset="-128"/>
              <a:cs typeface="Arial" panose="020B0604020202020204" pitchFamily="34" charset="0"/>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bwMode="auto">
          <a:noFill/>
          <a:ln>
            <a:miter lim="800000"/>
          </a:ln>
        </p:spPr>
        <p:txBody>
          <a:bodyPr/>
          <a:lstStyle/>
          <a:p>
            <a:fld id="{AB306A30-02A7-4B48-AAB6-4279CD49EA57}" type="slidenum">
              <a:rPr lang="en-GB" smtClean="0">
                <a:latin typeface="Calibri" panose="020F0502020204030204" pitchFamily="-110" charset="0"/>
                <a:ea typeface="MS PGothic" panose="020B0600070205080204" charset="-128"/>
                <a:cs typeface="MS PGothic" panose="020B0600070205080204" charset="-128"/>
              </a:rPr>
              <a:t>32</a:t>
            </a:fld>
            <a:endParaRPr lang="en-GB" dirty="0">
              <a:latin typeface="Calibri" panose="020F0502020204030204" pitchFamily="-110" charset="0"/>
              <a:ea typeface="MS PGothic" panose="020B0600070205080204" charset="-128"/>
              <a:cs typeface="MS PGothic" panose="020B0600070205080204" charset="-128"/>
            </a:endParaRPr>
          </a:p>
        </p:txBody>
      </p:sp>
      <p:sp>
        <p:nvSpPr>
          <p:cNvPr id="65538" name="Rectangle 2"/>
          <p:cNvSpPr>
            <a:spLocks noGrp="1" noRot="1" noChangeAspect="1" noChangeArrowheads="1" noTextEdit="1"/>
          </p:cNvSpPr>
          <p:nvPr>
            <p:ph type="sldImg"/>
          </p:nvPr>
        </p:nvSpPr>
        <p:spPr bwMode="auto">
          <a:noFill/>
          <a:ln>
            <a:solidFill>
              <a:srgbClr val="000000"/>
            </a:solidFill>
            <a:miter lim="800000"/>
          </a:ln>
        </p:spPr>
      </p:sp>
      <p:sp>
        <p:nvSpPr>
          <p:cNvPr id="65539" name="Rectangle 3"/>
          <p:cNvSpPr>
            <a:spLocks noGrp="1" noChangeArrowheads="1"/>
          </p:cNvSpPr>
          <p:nvPr>
            <p:ph type="body" idx="1"/>
          </p:nvPr>
        </p:nvSpPr>
        <p:spPr bwMode="auto">
          <a:noFill/>
        </p:spPr>
        <p:txBody>
          <a:bodyPr wrap="square" numCol="1" anchor="t" anchorCtr="0" compatLnSpc="1"/>
          <a:lstStyle/>
          <a:p>
            <a:pPr marL="171450" indent="-171450" eaLnBrk="1" hangingPunct="1">
              <a:buFont typeface="Arial" panose="020B0604020202020204" pitchFamily="34" charset="0"/>
              <a:buChar char="•"/>
            </a:pPr>
            <a:r>
              <a:rPr lang="en-US" dirty="0">
                <a:ea typeface="MS PGothic" panose="020B0600070205080204" charset="-128"/>
                <a:cs typeface="MS PGothic" panose="020B0600070205080204" charset="-128"/>
              </a:rPr>
              <a:t>No input is needed to proceed.</a:t>
            </a:r>
            <a:endParaRPr lang="en-GB" dirty="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bwMode="auto">
          <a:noFill/>
          <a:ln>
            <a:miter lim="800000"/>
          </a:ln>
        </p:spPr>
        <p:txBody>
          <a:bodyPr/>
          <a:lstStyle/>
          <a:p>
            <a:fld id="{AB306A30-02A7-4B48-AAB6-4279CD49EA57}" type="slidenum">
              <a:rPr lang="en-GB" smtClean="0">
                <a:latin typeface="Calibri" panose="020F0502020204030204" pitchFamily="-110" charset="0"/>
                <a:ea typeface="MS PGothic" panose="020B0600070205080204" charset="-128"/>
                <a:cs typeface="MS PGothic" panose="020B0600070205080204" charset="-128"/>
              </a:rPr>
              <a:t>33</a:t>
            </a:fld>
            <a:endParaRPr lang="en-GB" dirty="0">
              <a:latin typeface="Calibri" panose="020F0502020204030204" pitchFamily="-110" charset="0"/>
              <a:ea typeface="MS PGothic" panose="020B0600070205080204" charset="-128"/>
              <a:cs typeface="MS PGothic" panose="020B0600070205080204" charset="-128"/>
            </a:endParaRPr>
          </a:p>
        </p:txBody>
      </p:sp>
      <p:sp>
        <p:nvSpPr>
          <p:cNvPr id="65538" name="Rectangle 2"/>
          <p:cNvSpPr>
            <a:spLocks noGrp="1" noRot="1" noChangeAspect="1" noChangeArrowheads="1" noTextEdit="1"/>
          </p:cNvSpPr>
          <p:nvPr>
            <p:ph type="sldImg"/>
          </p:nvPr>
        </p:nvSpPr>
        <p:spPr bwMode="auto">
          <a:noFill/>
          <a:ln>
            <a:solidFill>
              <a:srgbClr val="000000"/>
            </a:solidFill>
            <a:miter lim="800000"/>
          </a:ln>
        </p:spPr>
      </p:sp>
      <p:sp>
        <p:nvSpPr>
          <p:cNvPr id="65539" name="Rectangle 3"/>
          <p:cNvSpPr>
            <a:spLocks noGrp="1" noChangeArrowheads="1"/>
          </p:cNvSpPr>
          <p:nvPr>
            <p:ph type="body" idx="1"/>
          </p:nvPr>
        </p:nvSpPr>
        <p:spPr bwMode="auto">
          <a:noFill/>
        </p:spPr>
        <p:txBody>
          <a:bodyPr wrap="square" numCol="1" anchor="t" anchorCtr="0" compatLnSpc="1"/>
          <a:lstStyle/>
          <a:p>
            <a:pPr marL="171450" indent="-171450" eaLnBrk="1" hangingPunct="1">
              <a:buFont typeface="Arial" panose="020B0604020202020204" pitchFamily="34" charset="0"/>
              <a:buChar char="•"/>
            </a:pPr>
            <a:r>
              <a:rPr lang="en-US" dirty="0">
                <a:ea typeface="MS PGothic" panose="020B0600070205080204" charset="-128"/>
                <a:cs typeface="MS PGothic" panose="020B0600070205080204" charset="-128"/>
              </a:rPr>
              <a:t>Evidence-based practice is the use of best evidence (from research findings, quality improvement, and professional standards), clinician expertise, and patient preferences and values to support clinical decision making.</a:t>
            </a:r>
            <a:endParaRPr lang="en-GB" dirty="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extLst>
      <p:ext uri="{BB962C8B-B14F-4D97-AF65-F5344CB8AC3E}">
        <p14:creationId xmlns:p14="http://schemas.microsoft.com/office/powerpoint/2010/main" val="2937114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ln>
        </p:spPr>
      </p:sp>
      <p:sp>
        <p:nvSpPr>
          <p:cNvPr id="32771" name="Notes Placeholder 2"/>
          <p:cNvSpPr>
            <a:spLocks noGrp="1"/>
          </p:cNvSpPr>
          <p:nvPr>
            <p:ph type="body" idx="1"/>
          </p:nvPr>
        </p:nvSpPr>
        <p:spPr bwMode="auto"/>
        <p:txBody>
          <a:bodyPr wrap="square" numCol="1" anchor="t" anchorCtr="0" compatLnSpc="1"/>
          <a:lstStyle/>
          <a:p>
            <a:pPr marL="173990" indent="-173990">
              <a:buFontTx/>
              <a:buChar char="•"/>
              <a:defRPr/>
            </a:pPr>
            <a:r>
              <a:rPr lang="en-US" dirty="0">
                <a:cs typeface="Arial" panose="020B0604020202020204" pitchFamily="34" charset="0"/>
              </a:rPr>
              <a:t>S</a:t>
            </a:r>
            <a:r>
              <a:rPr lang="en-US" dirty="0">
                <a:ea typeface="MS PGothic" panose="020B0600070205080204" charset="-128"/>
                <a:cs typeface="Arial" panose="020B0604020202020204" pitchFamily="34" charset="0"/>
              </a:rPr>
              <a:t>cope of practice depends on their educational preparation, experience, and state law.</a:t>
            </a:r>
          </a:p>
          <a:p>
            <a:pPr marL="631190" lvl="1" indent="-173990">
              <a:buFontTx/>
              <a:buChar char="•"/>
              <a:defRPr/>
            </a:pPr>
            <a:r>
              <a:rPr lang="en-US" b="0" i="0" dirty="0">
                <a:ea typeface="MS PGothic" panose="020B0600070205080204" charset="-128"/>
                <a:cs typeface="Arial" panose="020B0604020202020204" pitchFamily="34" charset="0"/>
              </a:rPr>
              <a:t>Entry-level nurses, associate or baccalaureate degrees, function as generalists.</a:t>
            </a:r>
          </a:p>
          <a:p>
            <a:pPr marL="631190" lvl="1" indent="-173990">
              <a:buFontTx/>
              <a:buChar char="•"/>
              <a:defRPr/>
            </a:pPr>
            <a:r>
              <a:rPr lang="en-US" dirty="0">
                <a:cs typeface="Arial" panose="020B0604020202020204" pitchFamily="34" charset="0"/>
              </a:rPr>
              <a:t>Certification is a formal way to obtain professional recognition for expertise in a specialty area. </a:t>
            </a:r>
          </a:p>
          <a:p>
            <a:pPr marL="631190" lvl="1" indent="-173990">
              <a:buFontTx/>
              <a:buChar char="•"/>
              <a:defRPr/>
            </a:pPr>
            <a:r>
              <a:rPr lang="en-US" b="0" i="0" dirty="0">
                <a:ea typeface="MS PGothic" panose="020B0600070205080204" charset="-128"/>
                <a:cs typeface="Arial" panose="020B0604020202020204" pitchFamily="34" charset="0"/>
              </a:rPr>
              <a:t>Advanced practice registered nurse (APRN) is educated at the master's or doctoral level. </a:t>
            </a:r>
          </a:p>
          <a:p>
            <a:pPr marL="1088390" lvl="2" indent="-173990">
              <a:buFontTx/>
              <a:buChar char="•"/>
              <a:defRPr/>
            </a:pPr>
            <a:r>
              <a:rPr lang="en-US" b="0" i="0" dirty="0">
                <a:ea typeface="MS PGothic" panose="020B0600070205080204" charset="-128"/>
                <a:cs typeface="Arial" panose="020B0604020202020204" pitchFamily="34" charset="0"/>
              </a:rPr>
              <a:t>They have advanced education in pathophysiology, pharmacology, and health assessment and expertise in a specialized area of practice. </a:t>
            </a:r>
          </a:p>
          <a:p>
            <a:pPr marL="1088390" lvl="2" indent="-173990">
              <a:buFontTx/>
              <a:buChar char="•"/>
              <a:defRPr/>
            </a:pPr>
            <a:r>
              <a:rPr lang="en-US" dirty="0">
                <a:cs typeface="Arial" panose="020B0604020202020204" pitchFamily="34" charset="0"/>
              </a:rPr>
              <a:t>I</a:t>
            </a:r>
            <a:r>
              <a:rPr lang="en-US" b="0" i="0" dirty="0">
                <a:ea typeface="MS PGothic" panose="020B0600070205080204" charset="-128"/>
                <a:cs typeface="Arial" panose="020B0604020202020204" pitchFamily="34" charset="0"/>
              </a:rPr>
              <a:t>nclude clinical nurse specialists, nurse practitioners, nurse midwives, and nurse anesthetists. </a:t>
            </a:r>
          </a:p>
          <a:p>
            <a:pPr marL="631190" lvl="1" indent="-173990">
              <a:buFontTx/>
              <a:buChar char="•"/>
              <a:defRPr/>
            </a:pPr>
            <a:r>
              <a:rPr lang="en-US" b="0" i="0" dirty="0">
                <a:cs typeface="Arial" panose="020B0604020202020204" pitchFamily="34" charset="0"/>
              </a:rPr>
              <a:t>The doctor of nursing practice (DNP) degree is a practice-focused terminal nursing degree. </a:t>
            </a:r>
          </a:p>
          <a:p>
            <a:pPr marL="631190" lvl="1" indent="-173990">
              <a:buFontTx/>
              <a:buChar char="•"/>
              <a:defRPr/>
            </a:pPr>
            <a:r>
              <a:rPr lang="en-US" dirty="0">
                <a:cs typeface="Arial" panose="020B0604020202020204" pitchFamily="34" charset="0"/>
              </a:rPr>
              <a:t>R</a:t>
            </a:r>
            <a:r>
              <a:rPr lang="en-US" b="0" i="0" dirty="0">
                <a:cs typeface="Arial" panose="020B0604020202020204" pitchFamily="34" charset="0"/>
              </a:rPr>
              <a:t>esearch-focused doctorate (PhD) typically as nurse faculty, clinical experts, researchers, and health care system executives. </a:t>
            </a: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pPr marL="171450" indent="-171450">
              <a:buFont typeface="Arial" panose="020B0604020202020204" pitchFamily="34" charset="0"/>
              <a:buChar char="•"/>
            </a:pPr>
            <a:r>
              <a:rPr lang="en-US" dirty="0"/>
              <a:t>ANA definitions:</a:t>
            </a:r>
          </a:p>
          <a:p>
            <a:pPr marL="628650" lvl="1" indent="-171450">
              <a:buFont typeface="Arial" panose="020B0604020202020204" pitchFamily="34" charset="0"/>
              <a:buChar char="•"/>
            </a:pPr>
            <a:r>
              <a:rPr lang="en-US" dirty="0"/>
              <a:t>The Standards of Practice describe a competent level of nursing care, based on the nursing process. </a:t>
            </a:r>
          </a:p>
          <a:p>
            <a:pPr marL="628650" lvl="1" indent="-171450">
              <a:buFont typeface="Arial" panose="020B0604020202020204" pitchFamily="34" charset="0"/>
              <a:buChar char="•"/>
            </a:pPr>
            <a:r>
              <a:rPr lang="en-US" dirty="0"/>
              <a:t>The Standards of Professional Performance describe behavioral competencies expected of a nurse. </a:t>
            </a:r>
          </a:p>
          <a:p>
            <a:pPr marL="1085850" lvl="2" indent="-171450">
              <a:buFont typeface="Arial" panose="020B0604020202020204" pitchFamily="34" charset="0"/>
              <a:buChar char="•"/>
            </a:pPr>
            <a:r>
              <a:rPr lang="en-US" dirty="0"/>
              <a:t>Ethical practice</a:t>
            </a:r>
          </a:p>
          <a:p>
            <a:pPr marL="1085850" lvl="2" indent="-171450">
              <a:buFont typeface="Arial" panose="020B0604020202020204" pitchFamily="34" charset="0"/>
              <a:buChar char="•"/>
            </a:pPr>
            <a:r>
              <a:rPr lang="en-US" dirty="0"/>
              <a:t>Effective communication</a:t>
            </a:r>
          </a:p>
          <a:p>
            <a:pPr marL="1085850" lvl="2" indent="-171450">
              <a:buFont typeface="Arial" panose="020B0604020202020204" pitchFamily="34" charset="0"/>
              <a:buChar char="•"/>
            </a:pPr>
            <a:r>
              <a:rPr lang="en-US" dirty="0"/>
              <a:t>Collaboration with team, patients, caregivers</a:t>
            </a:r>
          </a:p>
        </p:txBody>
      </p:sp>
      <p:sp>
        <p:nvSpPr>
          <p:cNvPr id="4" name="Footer Placeholder 3"/>
          <p:cNvSpPr>
            <a:spLocks noGrp="1"/>
          </p:cNvSpPr>
          <p:nvPr>
            <p:ph type="ftr" sz="quarter" idx="4"/>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5"/>
          </p:nvPr>
        </p:nvSpPr>
        <p:spPr/>
        <p:txBody>
          <a:bodyPr/>
          <a:lstStyle/>
          <a:p>
            <a:pPr>
              <a:defRPr/>
            </a:pPr>
            <a:fld id="{9926B64A-6D73-4009-987B-5FDBAD92B3BA}" type="slidenum">
              <a:rPr lang="en-US"/>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ln>
        </p:spPr>
      </p:sp>
      <p:sp>
        <p:nvSpPr>
          <p:cNvPr id="24578" name="Notes Placeholder 2"/>
          <p:cNvSpPr>
            <a:spLocks noGrp="1"/>
          </p:cNvSpPr>
          <p:nvPr>
            <p:ph type="body" idx="1"/>
          </p:nvPr>
        </p:nvSpPr>
        <p:spPr bwMode="auto">
          <a:noFill/>
        </p:spPr>
        <p:txBody>
          <a:bodyPr wrap="square" numCol="1" anchor="t" anchorCtr="0" compatLnSpc="1">
            <a:normAutofit/>
          </a:bodyPr>
          <a:lstStyle/>
          <a:p>
            <a:pPr marL="173355" indent="-173355">
              <a:buFontTx/>
              <a:buChar char="•"/>
            </a:pPr>
            <a:r>
              <a:rPr lang="en-US" b="0" dirty="0"/>
              <a:t>Expanding knowledge and technology:</a:t>
            </a:r>
          </a:p>
          <a:p>
            <a:pPr marL="630555" lvl="1" indent="-173355">
              <a:buFontTx/>
              <a:buChar char="•"/>
            </a:pPr>
            <a:r>
              <a:rPr lang="en-US" b="0" dirty="0"/>
              <a:t>The increased treatment, diagnostic, and care options available are changing care delivery and extending patients’ lives. </a:t>
            </a:r>
          </a:p>
          <a:p>
            <a:pPr marL="630555" lvl="1" indent="-173355">
              <a:buFontTx/>
              <a:buChar char="•"/>
            </a:pPr>
            <a:r>
              <a:rPr lang="en-US" b="0" dirty="0"/>
              <a:t>Discoveries in genetics are changing the way we think about diseases. </a:t>
            </a:r>
          </a:p>
          <a:p>
            <a:pPr marL="630555" lvl="1" indent="-173355">
              <a:buFontTx/>
              <a:buChar char="•"/>
            </a:pPr>
            <a:r>
              <a:rPr lang="en-US" b="0" dirty="0"/>
              <a:t>Ethical dilemmas arise about the use of new scientific knowledge and the disparities that exist in patients’ access to advanced health care. </a:t>
            </a:r>
          </a:p>
          <a:p>
            <a:pPr marL="173355" indent="-173355">
              <a:buFontTx/>
              <a:buChar char="•"/>
            </a:pPr>
            <a:r>
              <a:rPr lang="en-US" b="0" dirty="0"/>
              <a:t>Diverse populations:</a:t>
            </a:r>
          </a:p>
          <a:p>
            <a:pPr marL="630555" lvl="1" indent="-173355">
              <a:buFontTx/>
              <a:buChar char="•"/>
            </a:pPr>
            <a:r>
              <a:rPr lang="en-US" b="0" dirty="0"/>
              <a:t>People are living longer, with the number of people with chronic illnesses and multiple co-morbidities increasing. </a:t>
            </a:r>
            <a:r>
              <a:rPr lang="en-US" sz="1200" kern="1200" dirty="0">
                <a:solidFill>
                  <a:schemeClr val="tx1"/>
                </a:solidFill>
                <a:effectLst/>
                <a:latin typeface="+mn-lt"/>
                <a:ea typeface="MS PGothic" panose="020B0600070205080204" charset="-128"/>
                <a:cs typeface="MS PGothic" panose="020B0600070205080204" charset="-128"/>
              </a:rPr>
              <a:t>They see different health care providers and often move among health care settings.</a:t>
            </a:r>
            <a:endParaRPr lang="en-US" b="0" dirty="0"/>
          </a:p>
          <a:p>
            <a:pPr marL="630555" lvl="1" indent="-173355">
              <a:buFontTx/>
              <a:buChar char="•"/>
            </a:pPr>
            <a:r>
              <a:rPr lang="en-US" b="0" dirty="0"/>
              <a:t>Nurses are caring for a more culturally and ethnically diverse population</a:t>
            </a:r>
            <a:r>
              <a:rPr lang="en-US" dirty="0"/>
              <a:t> a</a:t>
            </a:r>
            <a:r>
              <a:rPr lang="en-US" sz="1200" kern="1200" dirty="0">
                <a:solidFill>
                  <a:schemeClr val="tx1"/>
                </a:solidFill>
                <a:effectLst/>
                <a:latin typeface="+mn-lt"/>
                <a:ea typeface="MS PGothic" panose="020B0600070205080204" charset="-128"/>
                <a:cs typeface="MS PGothic" panose="020B0600070205080204" charset="-128"/>
              </a:rPr>
              <a:t>nd must consider the patient’s and caregiver’s cultural beliefs and values.</a:t>
            </a:r>
            <a:endParaRPr lang="en-US" b="0" dirty="0"/>
          </a:p>
          <a:p>
            <a:pPr marL="173355" lvl="0" indent="-173355">
              <a:buFontTx/>
              <a:buChar char="•"/>
            </a:pPr>
            <a:r>
              <a:rPr lang="en-US" b="0" dirty="0"/>
              <a:t>Consumerism:</a:t>
            </a:r>
          </a:p>
          <a:p>
            <a:pPr marL="630555" lvl="1" indent="-173355">
              <a:buFontTx/>
              <a:buChar char="•"/>
            </a:pPr>
            <a:r>
              <a:rPr lang="en-US" b="0" dirty="0"/>
              <a:t>Many patients today want to be more engaged in their health care. </a:t>
            </a:r>
          </a:p>
          <a:p>
            <a:pPr marL="630555" lvl="1" indent="-173355">
              <a:buFontTx/>
              <a:buChar char="•"/>
            </a:pPr>
            <a:r>
              <a:rPr lang="en-US" dirty="0"/>
              <a:t>N</a:t>
            </a:r>
            <a:r>
              <a:rPr lang="en-US" b="0" dirty="0"/>
              <a:t>urse</a:t>
            </a:r>
            <a:r>
              <a:rPr lang="en-US" dirty="0"/>
              <a:t>s</a:t>
            </a:r>
            <a:r>
              <a:rPr lang="en-US" b="0" dirty="0"/>
              <a:t> help patients access, interpret, and use safe health care information.</a:t>
            </a:r>
          </a:p>
          <a:p>
            <a:pPr marL="173355" lvl="0" indent="-173355">
              <a:buFontTx/>
              <a:buChar char="•"/>
            </a:pPr>
            <a:r>
              <a:rPr lang="en-US" b="0" dirty="0"/>
              <a:t>Review Fig. 1-2, </a:t>
            </a:r>
            <a:r>
              <a:rPr lang="en-US" sz="1200" b="0" kern="1200" dirty="0">
                <a:solidFill>
                  <a:schemeClr val="tx1"/>
                </a:solidFill>
                <a:effectLst/>
                <a:latin typeface="+mn-lt"/>
                <a:ea typeface="MS PGothic" panose="020B0600070205080204" charset="-128"/>
                <a:cs typeface="MS PGothic" panose="020B0600070205080204" charset="-128"/>
              </a:rPr>
              <a:t>The patient, family, and nurse collaborate as part of coordinating high-quality care</a:t>
            </a:r>
            <a:r>
              <a:rPr lang="en-US" b="0" dirty="0"/>
              <a:t>, in the textbook.</a:t>
            </a: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ln>
        </p:spPr>
      </p:sp>
      <p:sp>
        <p:nvSpPr>
          <p:cNvPr id="26626" name="Notes Placeholder 2"/>
          <p:cNvSpPr>
            <a:spLocks noGrp="1"/>
          </p:cNvSpPr>
          <p:nvPr>
            <p:ph type="body" idx="1"/>
          </p:nvPr>
        </p:nvSpPr>
        <p:spPr bwMode="auto">
          <a:noFill/>
        </p:spPr>
        <p:txBody>
          <a:bodyPr wrap="square" numCol="1" anchor="t" anchorCtr="0" compatLnSpc="1"/>
          <a:lstStyle/>
          <a:p>
            <a:pPr marL="173355" indent="-173355">
              <a:buFontTx/>
              <a:buChar char="•"/>
            </a:pPr>
            <a:r>
              <a:rPr lang="en-US" dirty="0"/>
              <a:t>C</a:t>
            </a:r>
            <a:r>
              <a:rPr lang="en-US" dirty="0">
                <a:ea typeface="MS PGothic" panose="020B0600070205080204" charset="-128"/>
                <a:cs typeface="MS PGothic" panose="020B0600070205080204" charset="-128"/>
              </a:rPr>
              <a:t>hanges in health care systems that influence nursing care delivery are </a:t>
            </a:r>
            <a:r>
              <a:rPr lang="en-US" sz="1200" kern="1200" dirty="0">
                <a:solidFill>
                  <a:schemeClr val="tx1"/>
                </a:solidFill>
                <a:effectLst/>
                <a:latin typeface="+mn-lt"/>
                <a:ea typeface="MS PGothic" panose="020B0600070205080204" charset="-128"/>
                <a:cs typeface="MS PGothic" panose="020B0600070205080204" charset="-128"/>
              </a:rPr>
              <a:t>usually in an effort to contain spending and provide more cost-effective health care delivery. </a:t>
            </a:r>
          </a:p>
          <a:p>
            <a:pPr marL="173355" indent="-173355">
              <a:buFontTx/>
              <a:buChar char="•"/>
            </a:pPr>
            <a:r>
              <a:rPr lang="en-US" sz="1200" kern="1200" dirty="0">
                <a:solidFill>
                  <a:schemeClr val="tx1"/>
                </a:solidFill>
                <a:effectLst/>
                <a:latin typeface="+mn-lt"/>
                <a:ea typeface="MS PGothic" panose="020B0600070205080204" charset="-128"/>
                <a:cs typeface="MS PGothic" panose="020B0600070205080204" charset="-128"/>
              </a:rPr>
              <a:t>The U.S. health system is a mix of public and private, for-profit and nonprofit insurers and health care providers.</a:t>
            </a:r>
            <a:endParaRPr lang="en-US" dirty="0">
              <a:ea typeface="MS PGothic" panose="020B0600070205080204" charset="-128"/>
              <a:cs typeface="MS PGothic" panose="020B0600070205080204" charset="-128"/>
            </a:endParaRPr>
          </a:p>
          <a:p>
            <a:pPr marL="630555" lvl="1" indent="-173355">
              <a:buFontTx/>
              <a:buChar char="•"/>
            </a:pPr>
            <a:r>
              <a:rPr lang="en-US" dirty="0">
                <a:ea typeface="MS PGothic" panose="020B0600070205080204" charset="-128"/>
                <a:cs typeface="MS PGothic" panose="020B0600070205080204" charset="-128"/>
              </a:rPr>
              <a:t>Medicare program</a:t>
            </a:r>
          </a:p>
          <a:p>
            <a:pPr marL="630555" lvl="1" indent="-173355">
              <a:buFontTx/>
              <a:buChar char="•"/>
            </a:pPr>
            <a:r>
              <a:rPr lang="en-US" dirty="0">
                <a:ea typeface="MS PGothic" panose="020B0600070205080204" charset="-128"/>
                <a:cs typeface="MS PGothic" panose="020B0600070205080204" charset="-128"/>
              </a:rPr>
              <a:t>Other managed care systems</a:t>
            </a:r>
          </a:p>
          <a:p>
            <a:pPr marL="173355" lvl="0" indent="-173355">
              <a:buFontTx/>
              <a:buChar char="•"/>
            </a:pPr>
            <a:r>
              <a:rPr lang="en-US" dirty="0">
                <a:ea typeface="MS PGothic" panose="020B0600070205080204" charset="-128"/>
                <a:cs typeface="MS PGothic" panose="020B0600070205080204" charset="-128"/>
              </a:rPr>
              <a:t>PPS payment for </a:t>
            </a:r>
            <a:r>
              <a:rPr lang="en-US" dirty="0"/>
              <a:t>M</a:t>
            </a:r>
            <a:r>
              <a:rPr lang="en-US" dirty="0">
                <a:ea typeface="MS PGothic" panose="020B0600070205080204" charset="-128"/>
                <a:cs typeface="MS PGothic" panose="020B0600070205080204" charset="-128"/>
              </a:rPr>
              <a:t>edicare patients is based on a flat fee by disease or problem. </a:t>
            </a:r>
          </a:p>
          <a:p>
            <a:pPr marL="173355" lvl="0" indent="-173355">
              <a:buFontTx/>
              <a:buChar char="•"/>
            </a:pPr>
            <a:r>
              <a:rPr lang="en-US" dirty="0"/>
              <a:t>Quality measures also determine payment based on providers’ performance.</a:t>
            </a:r>
            <a:endParaRPr lang="en-US" dirty="0">
              <a:ea typeface="MS PGothic" panose="020B0600070205080204" charset="-128"/>
              <a:cs typeface="MS PGothic" panose="020B0600070205080204" charset="-128"/>
            </a:endParaRPr>
          </a:p>
        </p:txBody>
      </p:sp>
      <p:sp>
        <p:nvSpPr>
          <p:cNvPr id="26627" name="Slide Number Placeholder 3"/>
          <p:cNvSpPr>
            <a:spLocks noGrp="1"/>
          </p:cNvSpPr>
          <p:nvPr>
            <p:ph type="sldNum" sz="quarter" idx="5"/>
          </p:nvPr>
        </p:nvSpPr>
        <p:spPr bwMode="auto">
          <a:noFill/>
          <a:ln>
            <a:miter lim="800000"/>
          </a:ln>
        </p:spPr>
        <p:txBody>
          <a:bodyPr/>
          <a:lstStyle/>
          <a:p>
            <a:fld id="{B432AA73-33D7-41CF-BFF2-D1E55AFF7BEC}" type="slidenum">
              <a:rPr lang="en-US" smtClean="0">
                <a:latin typeface="Calibri" panose="020F0502020204030204" pitchFamily="-110" charset="0"/>
                <a:ea typeface="MS PGothic" panose="020B0600070205080204" charset="-128"/>
                <a:cs typeface="MS PGothic" panose="020B0600070205080204" charset="-128"/>
              </a:rPr>
              <a:t>7</a:t>
            </a:fld>
            <a:endParaRPr lang="en-US" dirty="0">
              <a:latin typeface="Calibri" panose="020F0502020204030204" pitchFamily="-110" charset="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ACA’s main goal was to increase access to health care. </a:t>
            </a:r>
          </a:p>
          <a:p>
            <a:pPr marL="628650" lvl="1" indent="-171450">
              <a:buFont typeface="Arial" panose="020B0604020202020204" pitchFamily="34" charset="0"/>
              <a:buChar char="•"/>
            </a:pPr>
            <a:r>
              <a:rPr lang="en-US" dirty="0"/>
              <a:t>Emphasized teamwork, care coordination, and quality care.</a:t>
            </a:r>
          </a:p>
          <a:p>
            <a:pPr marL="628650" lvl="1" indent="-171450">
              <a:buFont typeface="Arial" panose="020B0604020202020204" pitchFamily="34" charset="0"/>
              <a:buChar char="•"/>
            </a:pPr>
            <a:r>
              <a:rPr lang="en-US" dirty="0"/>
              <a:t>Encourages the creation of accountable care organizations (ACOs) to coordinate care for Medicare patients.</a:t>
            </a:r>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8</a:t>
            </a:fld>
            <a:endParaRPr lang="en-US" dirty="0"/>
          </a:p>
        </p:txBody>
      </p:sp>
    </p:spTree>
    <p:extLst>
      <p:ext uri="{BB962C8B-B14F-4D97-AF65-F5344CB8AC3E}">
        <p14:creationId xmlns:p14="http://schemas.microsoft.com/office/powerpoint/2010/main" val="369772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ln>
        </p:spPr>
      </p:sp>
      <p:sp>
        <p:nvSpPr>
          <p:cNvPr id="30722" name="Notes Placeholder 2"/>
          <p:cNvSpPr>
            <a:spLocks noGrp="1"/>
          </p:cNvSpPr>
          <p:nvPr>
            <p:ph type="body" idx="1"/>
          </p:nvPr>
        </p:nvSpPr>
        <p:spPr bwMode="auto">
          <a:noFill/>
        </p:spPr>
        <p:txBody>
          <a:bodyPr wrap="square" numCol="1" anchor="t" anchorCtr="0" compatLnSpc="1"/>
          <a:lstStyle/>
          <a:p>
            <a:pPr marL="173355" indent="-173355">
              <a:buFontTx/>
              <a:buChar char="•"/>
            </a:pPr>
            <a:r>
              <a:rPr lang="en-US" dirty="0">
                <a:ea typeface="MS PGothic" panose="020B0600070205080204" charset="-128"/>
                <a:cs typeface="MS PGothic" panose="020B0600070205080204" charset="-128"/>
              </a:rPr>
              <a:t>The primary professional nursing organization is the American Nurses Association.</a:t>
            </a:r>
          </a:p>
          <a:p>
            <a:pPr marL="173355" indent="-173355">
              <a:buFontTx/>
              <a:buChar char="•"/>
            </a:pPr>
            <a:r>
              <a:rPr lang="en-US" dirty="0">
                <a:ea typeface="MS PGothic" panose="020B0600070205080204" charset="-128"/>
                <a:cs typeface="MS PGothic" panose="020B0600070205080204" charset="-128"/>
              </a:rPr>
              <a:t>Many professional specialty organizations include the American Association of Critical-Care Nurses (AACN), National Association of Orthopedic Nurses (NAON), and Oncology Nurses Society (ONS).</a:t>
            </a:r>
          </a:p>
          <a:p>
            <a:pPr marL="173355" indent="-173355">
              <a:buFontTx/>
              <a:buChar char="•"/>
            </a:pPr>
            <a:r>
              <a:rPr lang="en-US" dirty="0">
                <a:ea typeface="MS PGothic" panose="020B0600070205080204" charset="-128"/>
                <a:cs typeface="MS PGothic" panose="020B0600070205080204" charset="-128"/>
              </a:rPr>
              <a:t>Professional organizations promote quality patient care and professional nursing practice. </a:t>
            </a:r>
          </a:p>
          <a:p>
            <a:pPr marL="630555" lvl="1" indent="-173355">
              <a:buFontTx/>
              <a:buChar char="•"/>
            </a:pPr>
            <a:r>
              <a:rPr lang="en-US" sz="1200" kern="1200" dirty="0">
                <a:solidFill>
                  <a:schemeClr val="tx1"/>
                </a:solidFill>
                <a:effectLst/>
                <a:latin typeface="+mn-lt"/>
                <a:ea typeface="MS PGothic" panose="020B0600070205080204" charset="-128"/>
                <a:cs typeface="MS PGothic" panose="020B0600070205080204" charset="-128"/>
              </a:rPr>
              <a:t>Develop standards of practice and codes of ethics</a:t>
            </a:r>
          </a:p>
          <a:p>
            <a:pPr marL="630555" lvl="1" indent="-173355">
              <a:buFontTx/>
              <a:buChar char="•"/>
            </a:pPr>
            <a:r>
              <a:rPr lang="en-US" sz="1200" kern="1200" dirty="0">
                <a:solidFill>
                  <a:schemeClr val="tx1"/>
                </a:solidFill>
                <a:effectLst/>
                <a:latin typeface="+mn-lt"/>
                <a:ea typeface="MS PGothic" panose="020B0600070205080204" charset="-128"/>
                <a:cs typeface="MS PGothic" panose="020B0600070205080204" charset="-128"/>
              </a:rPr>
              <a:t>support research</a:t>
            </a:r>
          </a:p>
          <a:p>
            <a:pPr marL="630555" lvl="1" indent="-173355">
              <a:buFontTx/>
              <a:buChar char="•"/>
            </a:pPr>
            <a:r>
              <a:rPr lang="en-US" sz="1200" kern="1200" dirty="0">
                <a:solidFill>
                  <a:schemeClr val="tx1"/>
                </a:solidFill>
                <a:effectLst/>
                <a:latin typeface="+mn-lt"/>
                <a:ea typeface="MS PGothic" panose="020B0600070205080204" charset="-128"/>
                <a:cs typeface="MS PGothic" panose="020B0600070205080204" charset="-128"/>
              </a:rPr>
              <a:t>Lobby for legislation and regulations</a:t>
            </a:r>
          </a:p>
          <a:p>
            <a:pPr marL="630555" lvl="1" indent="-173355">
              <a:buFontTx/>
              <a:buChar char="•"/>
            </a:pPr>
            <a:r>
              <a:rPr lang="en-US" dirty="0">
                <a:ea typeface="MS PGothic" panose="020B0600070205080204" charset="-128"/>
              </a:rPr>
              <a:t>R</a:t>
            </a:r>
            <a:r>
              <a:rPr lang="en-US" dirty="0"/>
              <a:t>esearch the causes of errors.</a:t>
            </a:r>
          </a:p>
          <a:p>
            <a:pPr marL="630555" lvl="1" indent="-173355">
              <a:buFontTx/>
              <a:buChar char="•"/>
            </a:pPr>
            <a:r>
              <a:rPr lang="en-US" dirty="0"/>
              <a:t>Develop strategies to prevent future errors.</a:t>
            </a:r>
          </a:p>
          <a:p>
            <a:pPr marL="173355" indent="-173355">
              <a:buFontTx/>
              <a:buChar char="•"/>
            </a:pPr>
            <a:endParaRPr lang="en-US" dirty="0"/>
          </a:p>
          <a:p>
            <a:pPr marL="173355" indent="-173355">
              <a:buFontTx/>
              <a:buChar char="•"/>
            </a:pPr>
            <a:r>
              <a:rPr lang="en-US" dirty="0"/>
              <a:t>The American Nurses Credentialing Center's Magnet Recognition Program</a:t>
            </a:r>
            <a:r>
              <a:rPr lang="en-US" baseline="30000" dirty="0"/>
              <a:t>®</a:t>
            </a:r>
            <a:r>
              <a:rPr lang="en-US" dirty="0"/>
              <a:t> “recognizes health care organizations that create environments in which high-quality nursing care is provided.</a:t>
            </a:r>
            <a:endParaRPr lang="en-US" dirty="0">
              <a:ea typeface="MS PGothic" panose="020B0600070205080204" charset="-128"/>
              <a:cs typeface="MS PGothic" panose="020B0600070205080204" charset="-128"/>
            </a:endParaRPr>
          </a:p>
        </p:txBody>
      </p:sp>
      <p:sp>
        <p:nvSpPr>
          <p:cNvPr id="30723" name="Slide Number Placeholder 3"/>
          <p:cNvSpPr>
            <a:spLocks noGrp="1"/>
          </p:cNvSpPr>
          <p:nvPr>
            <p:ph type="sldNum" sz="quarter" idx="5"/>
          </p:nvPr>
        </p:nvSpPr>
        <p:spPr bwMode="auto">
          <a:noFill/>
          <a:ln>
            <a:miter lim="800000"/>
          </a:ln>
        </p:spPr>
        <p:txBody>
          <a:bodyPr/>
          <a:lstStyle/>
          <a:p>
            <a:fld id="{9EF677BD-3EF3-4764-959D-93AF2A36B384}" type="slidenum">
              <a:rPr lang="en-US" smtClean="0">
                <a:latin typeface="Calibri" panose="020F0502020204030204" pitchFamily="-110" charset="0"/>
                <a:ea typeface="MS PGothic" panose="020B0600070205080204" charset="-128"/>
                <a:cs typeface="MS PGothic" panose="020B0600070205080204" charset="-128"/>
              </a:rPr>
              <a:t>9</a:t>
            </a:fld>
            <a:endParaRPr lang="en-US" dirty="0">
              <a:latin typeface="Calibri" panose="020F0502020204030204" pitchFamily="-110" charset="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7"/>
          <p:cNvSpPr>
            <a:spLocks noGrp="1"/>
          </p:cNvSpPr>
          <p:nvPr>
            <p:ph type="sldNum" sz="quarter" idx="10"/>
          </p:nvPr>
        </p:nvSpPr>
        <p:spPr>
          <a:ln/>
        </p:spPr>
        <p:txBody>
          <a:bodyPr/>
          <a:lstStyle>
            <a:lvl1pPr>
              <a:defRPr/>
            </a:lvl1pPr>
          </a:lstStyle>
          <a:p>
            <a:pPr>
              <a:defRPr/>
            </a:pPr>
            <a:r>
              <a:rPr lang="en-GB" dirty="0"/>
              <a:t> </a:t>
            </a:r>
            <a:fld id="{B16F040E-4DD8-4BB9-9D2C-2BD53009ED22}" type="slidenum">
              <a:rPr lang="en-GB"/>
              <a:pPr>
                <a:defRPr/>
              </a:pPr>
              <a:t>‹#›</a:t>
            </a:fld>
            <a:endParaRPr lang="en-GB" dirty="0"/>
          </a:p>
        </p:txBody>
      </p:sp>
      <p:sp>
        <p:nvSpPr>
          <p:cNvPr id="5" name="Footer Placeholder 8"/>
          <p:cNvSpPr>
            <a:spLocks noGrp="1"/>
          </p:cNvSpPr>
          <p:nvPr>
            <p:ph type="ftr" sz="quarter" idx="11"/>
          </p:nvPr>
        </p:nvSpPr>
        <p:spPr/>
        <p:txBody>
          <a:bodyPr/>
          <a:lstStyle>
            <a:lvl1pPr>
              <a:defRPr/>
            </a:lvl1pPr>
          </a:lstStyle>
          <a:p>
            <a:pPr>
              <a:defRPr/>
            </a:pPr>
            <a:endParaRPr dirty="0"/>
          </a:p>
        </p:txBody>
      </p:sp>
    </p:spTree>
    <p:extLst>
      <p:ext uri="{BB962C8B-B14F-4D97-AF65-F5344CB8AC3E}">
        <p14:creationId xmlns:p14="http://schemas.microsoft.com/office/powerpoint/2010/main" val="61390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Content Placeholder 2"/>
          <p:cNvSpPr>
            <a:spLocks noGrp="1"/>
          </p:cNvSpPr>
          <p:nvPr>
            <p:ph idx="1"/>
          </p:nvPr>
        </p:nvSpPr>
        <p:spPr>
          <a:xfrm>
            <a:off x="464457" y="1641475"/>
            <a:ext cx="8229599" cy="44545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2"/>
          <p:cNvSpPr>
            <a:spLocks noGrp="1"/>
          </p:cNvSpPr>
          <p:nvPr>
            <p:ph type="title"/>
          </p:nvPr>
        </p:nvSpPr>
        <p:spPr/>
        <p:txBody>
          <a:bodyPr/>
          <a:lstStyle/>
          <a:p>
            <a:r>
              <a:rPr lang="en-US"/>
              <a:t>Click to edit Master title style</a:t>
            </a:r>
          </a:p>
        </p:txBody>
      </p:sp>
      <p:sp>
        <p:nvSpPr>
          <p:cNvPr id="4" name="Slide Number Placeholder 7"/>
          <p:cNvSpPr>
            <a:spLocks noGrp="1"/>
          </p:cNvSpPr>
          <p:nvPr>
            <p:ph type="sldNum" sz="quarter" idx="10"/>
          </p:nvPr>
        </p:nvSpPr>
        <p:spPr>
          <a:ln/>
        </p:spPr>
        <p:txBody>
          <a:bodyPr/>
          <a:lstStyle>
            <a:lvl1pPr>
              <a:defRPr/>
            </a:lvl1pPr>
          </a:lstStyle>
          <a:p>
            <a:pPr>
              <a:defRPr/>
            </a:pPr>
            <a:r>
              <a:rPr lang="en-GB" dirty="0"/>
              <a:t> </a:t>
            </a:r>
            <a:fld id="{385AB63A-440D-4121-8AA8-BB108516B428}" type="slidenum">
              <a:rPr lang="en-GB"/>
              <a:pPr>
                <a:defRPr/>
              </a:pPr>
              <a:t>‹#›</a:t>
            </a:fld>
            <a:endParaRPr lang="en-GB" dirty="0"/>
          </a:p>
        </p:txBody>
      </p:sp>
      <p:sp>
        <p:nvSpPr>
          <p:cNvPr id="5" name="Footer Placeholder 8"/>
          <p:cNvSpPr>
            <a:spLocks noGrp="1"/>
          </p:cNvSpPr>
          <p:nvPr>
            <p:ph type="ftr" sz="quarter" idx="11"/>
          </p:nvPr>
        </p:nvSpPr>
        <p:spPr/>
        <p:txBody>
          <a:bodyPr/>
          <a:lstStyle>
            <a:lvl1pPr>
              <a:defRPr/>
            </a:lvl1pPr>
          </a:lstStyle>
          <a:p>
            <a:pPr>
              <a:defRPr/>
            </a:pPr>
            <a:endParaRPr dirty="0"/>
          </a:p>
        </p:txBody>
      </p:sp>
    </p:spTree>
    <p:extLst>
      <p:ext uri="{BB962C8B-B14F-4D97-AF65-F5344CB8AC3E}">
        <p14:creationId xmlns:p14="http://schemas.microsoft.com/office/powerpoint/2010/main" val="4216680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ct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itle 8"/>
          <p:cNvSpPr>
            <a:spLocks noGrp="1"/>
          </p:cNvSpPr>
          <p:nvPr>
            <p:ph type="title"/>
          </p:nvPr>
        </p:nvSpPr>
        <p:spPr/>
        <p:txBody>
          <a:bodyPr/>
          <a:lstStyle/>
          <a:p>
            <a:r>
              <a:rPr lang="en-US"/>
              <a:t>Click to edit Master title style</a:t>
            </a:r>
          </a:p>
        </p:txBody>
      </p:sp>
      <p:sp>
        <p:nvSpPr>
          <p:cNvPr id="4" name="Slide Number Placeholder 7"/>
          <p:cNvSpPr>
            <a:spLocks noGrp="1"/>
          </p:cNvSpPr>
          <p:nvPr>
            <p:ph type="sldNum" sz="quarter" idx="10"/>
          </p:nvPr>
        </p:nvSpPr>
        <p:spPr>
          <a:ln/>
        </p:spPr>
        <p:txBody>
          <a:bodyPr/>
          <a:lstStyle>
            <a:lvl1pPr>
              <a:defRPr/>
            </a:lvl1pPr>
          </a:lstStyle>
          <a:p>
            <a:pPr>
              <a:defRPr/>
            </a:pPr>
            <a:r>
              <a:rPr lang="en-GB" dirty="0"/>
              <a:t> </a:t>
            </a:r>
            <a:fld id="{E3023DEB-925C-4EE9-8D20-1301DA6C2214}" type="slidenum">
              <a:rPr lang="en-GB"/>
              <a:pPr>
                <a:defRPr/>
              </a:pPr>
              <a:t>‹#›</a:t>
            </a:fld>
            <a:endParaRPr lang="en-GB" dirty="0"/>
          </a:p>
        </p:txBody>
      </p:sp>
      <p:sp>
        <p:nvSpPr>
          <p:cNvPr id="5" name="Footer Placeholder 8"/>
          <p:cNvSpPr>
            <a:spLocks noGrp="1"/>
          </p:cNvSpPr>
          <p:nvPr>
            <p:ph type="ftr" sz="quarter" idx="11"/>
          </p:nvPr>
        </p:nvSpPr>
        <p:spPr/>
        <p:txBody>
          <a:bodyPr/>
          <a:lstStyle>
            <a:lvl1pPr>
              <a:defRPr/>
            </a:lvl1pPr>
          </a:lstStyle>
          <a:p>
            <a:pPr>
              <a:defRPr/>
            </a:pPr>
            <a:endParaRPr dirty="0"/>
          </a:p>
        </p:txBody>
      </p:sp>
    </p:spTree>
    <p:extLst>
      <p:ext uri="{BB962C8B-B14F-4D97-AF65-F5344CB8AC3E}">
        <p14:creationId xmlns:p14="http://schemas.microsoft.com/office/powerpoint/2010/main" val="3203183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7" name="Content Placeholder 2"/>
          <p:cNvSpPr>
            <a:spLocks noGrp="1"/>
          </p:cNvSpPr>
          <p:nvPr>
            <p:ph idx="1"/>
          </p:nvPr>
        </p:nvSpPr>
        <p:spPr>
          <a:xfrm>
            <a:off x="464457" y="1641475"/>
            <a:ext cx="8229599" cy="4454525"/>
          </a:xfrm>
        </p:spPr>
        <p:txBody>
          <a:bodyPr/>
          <a:lstStyle>
            <a:lvl1pPr>
              <a:buClr>
                <a:schemeClr val="tx1"/>
              </a:buClr>
              <a:defRPr/>
            </a:lvl1pPr>
            <a:lvl3pPr>
              <a:buClr>
                <a:schemeClr val="tx1"/>
              </a:buClr>
              <a:defRPr/>
            </a:lvl3pPr>
            <a:lvl4pPr>
              <a:buClr>
                <a:schemeClr val="tx1"/>
              </a:buClr>
              <a:defRPr/>
            </a:lvl4pPr>
            <a:lvl5pPr>
              <a:buClr>
                <a:schemeClr val="tx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7"/>
          <p:cNvSpPr>
            <a:spLocks noGrp="1"/>
          </p:cNvSpPr>
          <p:nvPr>
            <p:ph type="sldNum" sz="quarter" idx="10"/>
          </p:nvPr>
        </p:nvSpPr>
        <p:spPr>
          <a:ln/>
        </p:spPr>
        <p:txBody>
          <a:bodyPr/>
          <a:lstStyle>
            <a:lvl1pPr>
              <a:defRPr/>
            </a:lvl1pPr>
          </a:lstStyle>
          <a:p>
            <a:pPr>
              <a:defRPr/>
            </a:pPr>
            <a:r>
              <a:rPr lang="en-GB" dirty="0"/>
              <a:t> </a:t>
            </a:r>
            <a:fld id="{21ECFBE2-179A-4374-B0F0-68AB99BEBF02}" type="slidenum">
              <a:rPr lang="en-GB"/>
              <a:pPr>
                <a:defRPr/>
              </a:pPr>
              <a:t>‹#›</a:t>
            </a:fld>
            <a:endParaRPr lang="en-GB" dirty="0"/>
          </a:p>
        </p:txBody>
      </p:sp>
      <p:sp>
        <p:nvSpPr>
          <p:cNvPr id="5" name="Footer Placeholder 8"/>
          <p:cNvSpPr>
            <a:spLocks noGrp="1"/>
          </p:cNvSpPr>
          <p:nvPr>
            <p:ph type="ftr" sz="quarter" idx="11"/>
          </p:nvPr>
        </p:nvSpPr>
        <p:spPr/>
        <p:txBody>
          <a:bodyPr/>
          <a:lstStyle>
            <a:lvl1pPr>
              <a:defRPr/>
            </a:lvl1pPr>
          </a:lstStyle>
          <a:p>
            <a:pPr>
              <a:defRPr/>
            </a:pPr>
            <a:endParaRPr dirty="0"/>
          </a:p>
        </p:txBody>
      </p:sp>
    </p:spTree>
    <p:extLst>
      <p:ext uri="{BB962C8B-B14F-4D97-AF65-F5344CB8AC3E}">
        <p14:creationId xmlns:p14="http://schemas.microsoft.com/office/powerpoint/2010/main" val="2483851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11"/>
          <p:cNvSpPr>
            <a:spLocks noGrp="1"/>
          </p:cNvSpPr>
          <p:nvPr>
            <p:ph type="title"/>
          </p:nvPr>
        </p:nvSpPr>
        <p:spPr/>
        <p:txBody>
          <a:bodyPr/>
          <a:lstStyle/>
          <a:p>
            <a:r>
              <a:rPr lang="en-US"/>
              <a:t>Click to edit Master title style</a:t>
            </a:r>
          </a:p>
        </p:txBody>
      </p:sp>
      <p:sp>
        <p:nvSpPr>
          <p:cNvPr id="7" name="Slide Number Placeholder 7"/>
          <p:cNvSpPr>
            <a:spLocks noGrp="1"/>
          </p:cNvSpPr>
          <p:nvPr>
            <p:ph type="sldNum" sz="quarter" idx="10"/>
          </p:nvPr>
        </p:nvSpPr>
        <p:spPr>
          <a:ln/>
        </p:spPr>
        <p:txBody>
          <a:bodyPr/>
          <a:lstStyle>
            <a:lvl1pPr>
              <a:defRPr/>
            </a:lvl1pPr>
          </a:lstStyle>
          <a:p>
            <a:pPr>
              <a:defRPr/>
            </a:pPr>
            <a:r>
              <a:rPr lang="en-GB" dirty="0"/>
              <a:t> </a:t>
            </a:r>
            <a:fld id="{9B03DFA4-1C78-4EBD-9FB1-7040CB90EB3A}" type="slidenum">
              <a:rPr lang="en-GB"/>
              <a:pPr>
                <a:defRPr/>
              </a:pPr>
              <a:t>‹#›</a:t>
            </a:fld>
            <a:endParaRPr lang="en-GB" dirty="0"/>
          </a:p>
        </p:txBody>
      </p:sp>
      <p:sp>
        <p:nvSpPr>
          <p:cNvPr id="8" name="Footer Placeholder 8"/>
          <p:cNvSpPr>
            <a:spLocks noGrp="1"/>
          </p:cNvSpPr>
          <p:nvPr>
            <p:ph type="ftr" sz="quarter" idx="11"/>
          </p:nvPr>
        </p:nvSpPr>
        <p:spPr/>
        <p:txBody>
          <a:bodyPr/>
          <a:lstStyle>
            <a:lvl1pPr>
              <a:defRPr/>
            </a:lvl1pPr>
          </a:lstStyle>
          <a:p>
            <a:pPr>
              <a:defRPr/>
            </a:pPr>
            <a:endParaRPr dirty="0"/>
          </a:p>
        </p:txBody>
      </p:sp>
    </p:spTree>
    <p:extLst>
      <p:ext uri="{BB962C8B-B14F-4D97-AF65-F5344CB8AC3E}">
        <p14:creationId xmlns:p14="http://schemas.microsoft.com/office/powerpoint/2010/main" val="2896670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7"/>
          <p:cNvSpPr>
            <a:spLocks noGrp="1"/>
          </p:cNvSpPr>
          <p:nvPr>
            <p:ph type="title"/>
          </p:nvPr>
        </p:nvSpPr>
        <p:spPr>
          <a:xfrm>
            <a:off x="457200" y="274638"/>
            <a:ext cx="8229600" cy="1143000"/>
          </a:xfrm>
        </p:spPr>
        <p:txBody>
          <a:bodyPr/>
          <a:lstStyle/>
          <a:p>
            <a:r>
              <a:rPr lang="en-US"/>
              <a:t>Click to edit Master title style</a:t>
            </a:r>
          </a:p>
        </p:txBody>
      </p:sp>
      <p:sp>
        <p:nvSpPr>
          <p:cNvPr id="5" name="Content Placeholder 2"/>
          <p:cNvSpPr>
            <a:spLocks noGrp="1"/>
          </p:cNvSpPr>
          <p:nvPr>
            <p:ph sz="half" idx="1"/>
          </p:nvPr>
        </p:nvSpPr>
        <p:spPr>
          <a:xfrm>
            <a:off x="457200" y="1641475"/>
            <a:ext cx="4044387"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sz="half" idx="12"/>
          </p:nvPr>
        </p:nvSpPr>
        <p:spPr>
          <a:xfrm>
            <a:off x="4642413" y="1641475"/>
            <a:ext cx="4044387"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7"/>
          <p:cNvSpPr>
            <a:spLocks noGrp="1"/>
          </p:cNvSpPr>
          <p:nvPr>
            <p:ph type="sldNum" sz="quarter" idx="13"/>
          </p:nvPr>
        </p:nvSpPr>
        <p:spPr>
          <a:ln/>
        </p:spPr>
        <p:txBody>
          <a:bodyPr/>
          <a:lstStyle>
            <a:lvl1pPr>
              <a:defRPr/>
            </a:lvl1pPr>
          </a:lstStyle>
          <a:p>
            <a:pPr>
              <a:defRPr/>
            </a:pPr>
            <a:r>
              <a:rPr lang="en-GB" dirty="0"/>
              <a:t> </a:t>
            </a:r>
            <a:fld id="{9270C91E-63D6-4E03-BD14-677EB45A9DFB}" type="slidenum">
              <a:rPr lang="en-GB"/>
              <a:pPr>
                <a:defRPr/>
              </a:pPr>
              <a:t>‹#›</a:t>
            </a:fld>
            <a:endParaRPr lang="en-GB" dirty="0"/>
          </a:p>
        </p:txBody>
      </p:sp>
      <p:sp>
        <p:nvSpPr>
          <p:cNvPr id="9" name="Footer Placeholder 8"/>
          <p:cNvSpPr>
            <a:spLocks noGrp="1"/>
          </p:cNvSpPr>
          <p:nvPr>
            <p:ph type="ftr" sz="quarter" idx="14"/>
          </p:nvPr>
        </p:nvSpPr>
        <p:spPr/>
        <p:txBody>
          <a:bodyPr/>
          <a:lstStyle>
            <a:lvl1pPr>
              <a:defRPr/>
            </a:lvl1pPr>
          </a:lstStyle>
          <a:p>
            <a:pPr>
              <a:defRPr/>
            </a:pPr>
            <a:endParaRPr dirty="0"/>
          </a:p>
        </p:txBody>
      </p:sp>
    </p:spTree>
    <p:extLst>
      <p:ext uri="{BB962C8B-B14F-4D97-AF65-F5344CB8AC3E}">
        <p14:creationId xmlns:p14="http://schemas.microsoft.com/office/powerpoint/2010/main" val="2430950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Click to edit Master title style</a:t>
            </a:r>
          </a:p>
        </p:txBody>
      </p:sp>
      <p:sp>
        <p:nvSpPr>
          <p:cNvPr id="5" name="Content Placeholder 2"/>
          <p:cNvSpPr>
            <a:spLocks noGrp="1"/>
          </p:cNvSpPr>
          <p:nvPr>
            <p:ph idx="1"/>
          </p:nvPr>
        </p:nvSpPr>
        <p:spPr>
          <a:xfrm>
            <a:off x="464457" y="1641475"/>
            <a:ext cx="8229599" cy="44545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7"/>
          <p:cNvSpPr>
            <a:spLocks noGrp="1"/>
          </p:cNvSpPr>
          <p:nvPr>
            <p:ph type="sldNum" sz="quarter" idx="10"/>
          </p:nvPr>
        </p:nvSpPr>
        <p:spPr>
          <a:ln/>
        </p:spPr>
        <p:txBody>
          <a:bodyPr/>
          <a:lstStyle>
            <a:lvl1pPr>
              <a:defRPr/>
            </a:lvl1pPr>
          </a:lstStyle>
          <a:p>
            <a:pPr>
              <a:defRPr/>
            </a:pPr>
            <a:r>
              <a:rPr lang="en-GB" dirty="0"/>
              <a:t> </a:t>
            </a:r>
            <a:fld id="{94D57EF7-D034-49E0-9B52-CF6AE81707F3}" type="slidenum">
              <a:rPr lang="en-GB"/>
              <a:pPr>
                <a:defRPr/>
              </a:pPr>
              <a:t>‹#›</a:t>
            </a:fld>
            <a:endParaRPr lang="en-GB" dirty="0"/>
          </a:p>
        </p:txBody>
      </p:sp>
      <p:sp>
        <p:nvSpPr>
          <p:cNvPr id="6" name="Footer Placeholder 8"/>
          <p:cNvSpPr>
            <a:spLocks noGrp="1"/>
          </p:cNvSpPr>
          <p:nvPr>
            <p:ph type="ftr" sz="quarter" idx="11"/>
          </p:nvPr>
        </p:nvSpPr>
        <p:spPr/>
        <p:txBody>
          <a:bodyPr/>
          <a:lstStyle>
            <a:lvl1pPr>
              <a:defRPr/>
            </a:lvl1pPr>
          </a:lstStyle>
          <a:p>
            <a:pPr>
              <a:defRPr/>
            </a:pPr>
            <a:endParaRPr dirty="0"/>
          </a:p>
        </p:txBody>
      </p:sp>
    </p:spTree>
    <p:extLst>
      <p:ext uri="{BB962C8B-B14F-4D97-AF65-F5344CB8AC3E}">
        <p14:creationId xmlns:p14="http://schemas.microsoft.com/office/powerpoint/2010/main" val="2161795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4"/>
          <p:cNvSpPr>
            <a:spLocks noGrp="1"/>
          </p:cNvSpPr>
          <p:nvPr>
            <p:ph type="ftr" sz="quarter" idx="10"/>
          </p:nvPr>
        </p:nvSpPr>
        <p:spPr/>
        <p:txBody>
          <a:bodyPr/>
          <a:lstStyle>
            <a:lvl1pPr>
              <a:defRPr/>
            </a:lvl1pPr>
          </a:lstStyle>
          <a:p>
            <a:pPr>
              <a:defRPr/>
            </a:pPr>
            <a:endParaRPr lang="en-US" dirty="0"/>
          </a:p>
        </p:txBody>
      </p:sp>
      <p:sp>
        <p:nvSpPr>
          <p:cNvPr id="4" name="Date Placeholder 3"/>
          <p:cNvSpPr>
            <a:spLocks noGrp="1"/>
          </p:cNvSpPr>
          <p:nvPr>
            <p:ph type="dt" sz="half" idx="11"/>
          </p:nvPr>
        </p:nvSpPr>
        <p:spPr>
          <a:xfrm rot="16200000">
            <a:off x="7551738" y="1646237"/>
            <a:ext cx="2438400" cy="365125"/>
          </a:xfrm>
          <a:prstGeom prst="rect">
            <a:avLst/>
          </a:prstGeom>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0"/>
          </p:nvPr>
        </p:nvSpPr>
        <p:spPr/>
        <p:txBody>
          <a:bodyPr/>
          <a:lstStyle>
            <a:lvl1pPr>
              <a:defRPr/>
            </a:lvl1pPr>
          </a:lstStyle>
          <a:p>
            <a:pPr>
              <a:defRPr/>
            </a:pPr>
            <a:endParaRPr lang="en-US" dirty="0"/>
          </a:p>
        </p:txBody>
      </p:sp>
      <p:sp>
        <p:nvSpPr>
          <p:cNvPr id="6" name="Date Placeholder 3"/>
          <p:cNvSpPr>
            <a:spLocks noGrp="1"/>
          </p:cNvSpPr>
          <p:nvPr>
            <p:ph type="dt" sz="half" idx="11"/>
          </p:nvPr>
        </p:nvSpPr>
        <p:spPr>
          <a:xfrm rot="16200000">
            <a:off x="7551738" y="1646237"/>
            <a:ext cx="2438400" cy="365125"/>
          </a:xfrm>
          <a:prstGeom prst="rect">
            <a:avLst/>
          </a:prstGeom>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Slide Number Placeholder 7"/>
          <p:cNvSpPr>
            <a:spLocks noGrp="1"/>
          </p:cNvSpPr>
          <p:nvPr>
            <p:ph type="sldNum" sz="quarter" idx="4"/>
          </p:nvPr>
        </p:nvSpPr>
        <p:spPr bwMode="auto">
          <a:xfrm>
            <a:off x="8534400" y="6465888"/>
            <a:ext cx="577850" cy="37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1" compatLnSpc="1">
            <a:prstTxWarp prst="textNoShape">
              <a:avLst/>
            </a:prstTxWarp>
          </a:bodyPr>
          <a:lstStyle>
            <a:lvl1pPr>
              <a:defRPr sz="1000">
                <a:solidFill>
                  <a:srgbClr val="000000"/>
                </a:solidFill>
                <a:latin typeface="Arial" charset="0"/>
                <a:cs typeface="Arial" charset="0"/>
              </a:defRPr>
            </a:lvl1pPr>
          </a:lstStyle>
          <a:p>
            <a:pPr>
              <a:defRPr/>
            </a:pPr>
            <a:r>
              <a:rPr lang="en-GB" dirty="0"/>
              <a:t> </a:t>
            </a:r>
            <a:fld id="{3604C610-7AAB-4361-9463-3C3A9E3750D7}" type="slidenum">
              <a:rPr lang="en-GB"/>
              <a:pPr>
                <a:defRPr/>
              </a:pPr>
              <a:t>‹#›</a:t>
            </a:fld>
            <a:endParaRPr lang="en-GB" dirty="0"/>
          </a:p>
        </p:txBody>
      </p:sp>
      <p:sp>
        <p:nvSpPr>
          <p:cNvPr id="13" name="Footer Placeholder 8"/>
          <p:cNvSpPr>
            <a:spLocks noGrp="1"/>
          </p:cNvSpPr>
          <p:nvPr>
            <p:ph type="ftr" sz="quarter" idx="3"/>
          </p:nvPr>
        </p:nvSpPr>
        <p:spPr>
          <a:xfrm>
            <a:off x="1630363" y="6461125"/>
            <a:ext cx="5859462" cy="381000"/>
          </a:xfrm>
          <a:prstGeom prst="rect">
            <a:avLst/>
          </a:prstGeom>
        </p:spPr>
        <p:txBody>
          <a:bodyPr anchor="ctr" anchorCtr="1"/>
          <a:lstStyle>
            <a:lvl1pPr>
              <a:defRPr lang="en-US" sz="1000">
                <a:latin typeface="Arial" pitchFamily="34" charset="0"/>
                <a:cs typeface="Arial" pitchFamily="34" charset="0"/>
              </a:defRPr>
            </a:lvl1pPr>
          </a:lstStyle>
          <a:p>
            <a:pPr>
              <a:defRPr/>
            </a:pPr>
            <a:endParaRPr dirty="0"/>
          </a:p>
        </p:txBody>
      </p:sp>
      <p:pic>
        <p:nvPicPr>
          <p:cNvPr id="3" name="Picture 2">
            <a:extLst>
              <a:ext uri="{FF2B5EF4-FFF2-40B4-BE49-F238E27FC236}">
                <a16:creationId xmlns:a16="http://schemas.microsoft.com/office/drawing/2014/main" id="{83CDDF68-2160-5C85-02CD-118A7A6667BC}"/>
              </a:ext>
              <a:ext uri="{C183D7F6-B498-43B3-948B-1728B52AA6E4}">
                <adec:decorative xmlns:adec="http://schemas.microsoft.com/office/drawing/2017/decorative" val="1"/>
              </a:ext>
            </a:extLst>
          </p:cNvPr>
          <p:cNvPicPr>
            <a:picLocks noChangeAspect="1"/>
          </p:cNvPicPr>
          <p:nvPr userDrawn="1"/>
        </p:nvPicPr>
        <p:blipFill>
          <a:blip r:embed="rId11"/>
          <a:stretch>
            <a:fillRect/>
          </a:stretch>
        </p:blipFill>
        <p:spPr>
          <a:xfrm>
            <a:off x="3044032" y="6554257"/>
            <a:ext cx="3246702" cy="233834"/>
          </a:xfrm>
          <a:prstGeom prst="rect">
            <a:avLst/>
          </a:prstGeom>
        </p:spPr>
      </p:pic>
    </p:spTree>
    <p:extLst>
      <p:ext uri="{BB962C8B-B14F-4D97-AF65-F5344CB8AC3E}">
        <p14:creationId xmlns:p14="http://schemas.microsoft.com/office/powerpoint/2010/main" val="3825033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ctr" rtl="0" eaLnBrk="0" fontAlgn="base" hangingPunct="0">
        <a:spcBef>
          <a:spcPct val="0"/>
        </a:spcBef>
        <a:spcAft>
          <a:spcPct val="0"/>
        </a:spcAft>
        <a:defRPr sz="4000"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000">
          <a:solidFill>
            <a:schemeClr val="tx1"/>
          </a:solidFill>
          <a:latin typeface="Arial" charset="0"/>
          <a:cs typeface="Arial" charset="0"/>
        </a:defRPr>
      </a:lvl2pPr>
      <a:lvl3pPr algn="ctr" rtl="0" eaLnBrk="0" fontAlgn="base" hangingPunct="0">
        <a:spcBef>
          <a:spcPct val="0"/>
        </a:spcBef>
        <a:spcAft>
          <a:spcPct val="0"/>
        </a:spcAft>
        <a:defRPr sz="4000">
          <a:solidFill>
            <a:schemeClr val="tx1"/>
          </a:solidFill>
          <a:latin typeface="Arial" charset="0"/>
          <a:cs typeface="Arial" charset="0"/>
        </a:defRPr>
      </a:lvl3pPr>
      <a:lvl4pPr algn="ctr" rtl="0" eaLnBrk="0" fontAlgn="base" hangingPunct="0">
        <a:spcBef>
          <a:spcPct val="0"/>
        </a:spcBef>
        <a:spcAft>
          <a:spcPct val="0"/>
        </a:spcAft>
        <a:defRPr sz="4000">
          <a:solidFill>
            <a:schemeClr val="tx1"/>
          </a:solidFill>
          <a:latin typeface="Arial" charset="0"/>
          <a:cs typeface="Arial" charset="0"/>
        </a:defRPr>
      </a:lvl4pPr>
      <a:lvl5pPr algn="ctr" rtl="0" eaLnBrk="0" fontAlgn="base" hangingPunct="0">
        <a:spcBef>
          <a:spcPct val="0"/>
        </a:spcBef>
        <a:spcAft>
          <a:spcPct val="0"/>
        </a:spcAft>
        <a:defRPr sz="40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Clr>
          <a:schemeClr val="tx1"/>
        </a:buClr>
        <a:buSzPct val="60000"/>
        <a:buFont typeface="Wingdings 2" pitchFamily="18" charset="2"/>
        <a:buChar char=""/>
        <a:defRPr sz="28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SzPct val="80000"/>
        <a:buFont typeface="Wingdings" pitchFamily="2" charset="2"/>
        <a:buChar char="Ø"/>
        <a:defRPr sz="24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Clr>
          <a:schemeClr val="tx1"/>
        </a:buClr>
        <a:buSzPct val="75000"/>
        <a:buFont typeface="Wingdings 3" pitchFamily="18" charset="2"/>
        <a:buChar char=""/>
        <a:defRPr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Clr>
          <a:schemeClr val="tx1"/>
        </a:buClr>
        <a:buFont typeface="Calibri"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1</a:t>
            </a:r>
            <a:br>
              <a:rPr lang="en-US" dirty="0"/>
            </a:br>
            <a:endParaRPr lang="en-US" dirty="0"/>
          </a:p>
        </p:txBody>
      </p:sp>
      <p:sp>
        <p:nvSpPr>
          <p:cNvPr id="15362" name="Subtitle 2"/>
          <p:cNvSpPr>
            <a:spLocks noGrp="1"/>
          </p:cNvSpPr>
          <p:nvPr>
            <p:ph type="subTitle" idx="1"/>
          </p:nvPr>
        </p:nvSpPr>
        <p:spPr/>
        <p:txBody>
          <a:bodyPr/>
          <a:lstStyle/>
          <a:p>
            <a:r>
              <a:rPr lang="en-US" dirty="0"/>
              <a:t>Professional Nursing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4"/>
          <p:cNvSpPr>
            <a:spLocks noGrp="1"/>
          </p:cNvSpPr>
          <p:nvPr>
            <p:ph idx="1"/>
          </p:nvPr>
        </p:nvSpPr>
        <p:spPr/>
        <p:txBody>
          <a:bodyPr/>
          <a:lstStyle/>
          <a:p>
            <a:r>
              <a:rPr lang="en-US" sz="3400" dirty="0"/>
              <a:t>Nursing competencies:</a:t>
            </a:r>
          </a:p>
          <a:p>
            <a:pPr lvl="1"/>
            <a:r>
              <a:rPr lang="en-US" sz="3000" dirty="0"/>
              <a:t>Patient-Centered Care</a:t>
            </a:r>
          </a:p>
          <a:p>
            <a:pPr lvl="1"/>
            <a:r>
              <a:rPr lang="en-US" sz="3000" dirty="0">
                <a:sym typeface="+mn-ea"/>
              </a:rPr>
              <a:t>Interprofessional Partnerships</a:t>
            </a:r>
          </a:p>
          <a:p>
            <a:pPr lvl="1"/>
            <a:r>
              <a:rPr lang="en-US" sz="3000" dirty="0">
                <a:sym typeface="+mn-ea"/>
              </a:rPr>
              <a:t>Safety</a:t>
            </a:r>
            <a:endParaRPr lang="en-US" sz="3000" dirty="0"/>
          </a:p>
          <a:p>
            <a:pPr lvl="1"/>
            <a:r>
              <a:rPr lang="en-US" sz="3000" dirty="0">
                <a:sym typeface="+mn-ea"/>
              </a:rPr>
              <a:t>Quality Improvement</a:t>
            </a:r>
            <a:endParaRPr lang="en-US" sz="3000" dirty="0"/>
          </a:p>
          <a:p>
            <a:pPr lvl="1"/>
            <a:r>
              <a:rPr lang="en-US" sz="3000" dirty="0"/>
              <a:t>Informatics and Health Care Technology</a:t>
            </a:r>
          </a:p>
          <a:p>
            <a:pPr lvl="1"/>
            <a:r>
              <a:rPr lang="en-US" sz="3000" dirty="0"/>
              <a:t>Evidence-Based Practice</a:t>
            </a:r>
          </a:p>
          <a:p>
            <a:endParaRPr lang="en-US" dirty="0"/>
          </a:p>
          <a:p>
            <a:pPr marL="0" indent="0">
              <a:buNone/>
            </a:pPr>
            <a:r>
              <a:rPr lang="en-US" dirty="0"/>
              <a:t> </a:t>
            </a:r>
          </a:p>
        </p:txBody>
      </p:sp>
      <p:sp>
        <p:nvSpPr>
          <p:cNvPr id="4" name="Title 3"/>
          <p:cNvSpPr>
            <a:spLocks noGrp="1"/>
          </p:cNvSpPr>
          <p:nvPr>
            <p:ph type="title"/>
          </p:nvPr>
        </p:nvSpPr>
        <p:spPr/>
        <p:txBody>
          <a:bodyPr/>
          <a:lstStyle/>
          <a:p>
            <a:r>
              <a:rPr lang="en-US" dirty="0"/>
              <a:t>Influences on Professional Nursing Practice (5 of 5) </a:t>
            </a:r>
          </a:p>
        </p:txBody>
      </p:sp>
      <p:sp>
        <p:nvSpPr>
          <p:cNvPr id="2" name="Slide Number Placeholder 1">
            <a:extLst>
              <a:ext uri="{FF2B5EF4-FFF2-40B4-BE49-F238E27FC236}">
                <a16:creationId xmlns:a16="http://schemas.microsoft.com/office/drawing/2014/main" id="{AC1194E3-16D1-E904-7D31-FFA878621991}"/>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10</a:t>
            </a:fld>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4"/>
          <p:cNvSpPr>
            <a:spLocks noGrp="1"/>
          </p:cNvSpPr>
          <p:nvPr>
            <p:ph idx="1"/>
          </p:nvPr>
        </p:nvSpPr>
        <p:spPr/>
        <p:txBody>
          <a:bodyPr/>
          <a:lstStyle/>
          <a:p>
            <a:r>
              <a:rPr lang="en-US" dirty="0"/>
              <a:t>Patient-centered care</a:t>
            </a:r>
          </a:p>
          <a:p>
            <a:pPr lvl="1"/>
            <a:r>
              <a:rPr lang="en-US" sz="2600" dirty="0"/>
              <a:t>Quality</a:t>
            </a:r>
          </a:p>
          <a:p>
            <a:pPr lvl="1"/>
            <a:r>
              <a:rPr lang="en-US" sz="2600" dirty="0"/>
              <a:t>Safety</a:t>
            </a:r>
          </a:p>
          <a:p>
            <a:r>
              <a:rPr lang="en-US" sz="3000" dirty="0"/>
              <a:t>Caregivers involved in decisions</a:t>
            </a:r>
          </a:p>
        </p:txBody>
      </p:sp>
      <p:sp>
        <p:nvSpPr>
          <p:cNvPr id="4" name="Title 3"/>
          <p:cNvSpPr>
            <a:spLocks noGrp="1"/>
          </p:cNvSpPr>
          <p:nvPr>
            <p:ph type="title"/>
          </p:nvPr>
        </p:nvSpPr>
        <p:spPr/>
        <p:txBody>
          <a:bodyPr/>
          <a:lstStyle/>
          <a:p>
            <a:r>
              <a:rPr lang="en-US" dirty="0"/>
              <a:t>Patient-Centered Care</a:t>
            </a:r>
          </a:p>
        </p:txBody>
      </p:sp>
      <p:sp>
        <p:nvSpPr>
          <p:cNvPr id="2" name="Slide Number Placeholder 1">
            <a:extLst>
              <a:ext uri="{FF2B5EF4-FFF2-40B4-BE49-F238E27FC236}">
                <a16:creationId xmlns:a16="http://schemas.microsoft.com/office/drawing/2014/main" id="{BB6A9C9D-1B83-0BA2-47E3-DC60AD7E2383}"/>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11</a:t>
            </a:fld>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4E94CC-958E-4899-85F5-FC7DB51ED132}"/>
              </a:ext>
            </a:extLst>
          </p:cNvPr>
          <p:cNvSpPr>
            <a:spLocks noGrp="1"/>
          </p:cNvSpPr>
          <p:nvPr>
            <p:ph idx="1"/>
          </p:nvPr>
        </p:nvSpPr>
        <p:spPr/>
        <p:txBody>
          <a:bodyPr/>
          <a:lstStyle/>
          <a:p>
            <a:r>
              <a:rPr lang="en-US" dirty="0"/>
              <a:t>Nursing knowledge to assess situation</a:t>
            </a:r>
          </a:p>
          <a:p>
            <a:pPr lvl="1"/>
            <a:r>
              <a:rPr lang="en-US" dirty="0"/>
              <a:t>Make decisions</a:t>
            </a:r>
          </a:p>
          <a:p>
            <a:pPr lvl="1"/>
            <a:r>
              <a:rPr lang="en-US" dirty="0"/>
              <a:t>Solve problems</a:t>
            </a:r>
          </a:p>
          <a:p>
            <a:pPr lvl="1"/>
            <a:r>
              <a:rPr lang="en-US" dirty="0"/>
              <a:t>Skills developed through experience</a:t>
            </a:r>
          </a:p>
        </p:txBody>
      </p:sp>
      <p:sp>
        <p:nvSpPr>
          <p:cNvPr id="3" name="Title 2">
            <a:extLst>
              <a:ext uri="{FF2B5EF4-FFF2-40B4-BE49-F238E27FC236}">
                <a16:creationId xmlns:a16="http://schemas.microsoft.com/office/drawing/2014/main" id="{18E16232-1488-4FF2-9781-EFA143D2A682}"/>
              </a:ext>
            </a:extLst>
          </p:cNvPr>
          <p:cNvSpPr>
            <a:spLocks noGrp="1"/>
          </p:cNvSpPr>
          <p:nvPr>
            <p:ph type="title"/>
          </p:nvPr>
        </p:nvSpPr>
        <p:spPr/>
        <p:txBody>
          <a:bodyPr/>
          <a:lstStyle/>
          <a:p>
            <a:r>
              <a:rPr lang="en-US" dirty="0"/>
              <a:t>Clinical Judgement</a:t>
            </a:r>
          </a:p>
        </p:txBody>
      </p:sp>
      <p:sp>
        <p:nvSpPr>
          <p:cNvPr id="4" name="Slide Number Placeholder 3">
            <a:extLst>
              <a:ext uri="{FF2B5EF4-FFF2-40B4-BE49-F238E27FC236}">
                <a16:creationId xmlns:a16="http://schemas.microsoft.com/office/drawing/2014/main" id="{E3ACDFE3-96E9-1780-E864-B967FCB4036F}"/>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12</a:t>
            </a:fld>
            <a:endParaRPr lang="en-GB" dirty="0"/>
          </a:p>
        </p:txBody>
      </p:sp>
    </p:spTree>
    <p:extLst>
      <p:ext uri="{BB962C8B-B14F-4D97-AF65-F5344CB8AC3E}">
        <p14:creationId xmlns:p14="http://schemas.microsoft.com/office/powerpoint/2010/main" val="3616220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p:cNvSpPr>
          <p:nvPr>
            <p:ph idx="1"/>
          </p:nvPr>
        </p:nvSpPr>
        <p:spPr/>
        <p:txBody>
          <a:bodyPr/>
          <a:lstStyle/>
          <a:p>
            <a:r>
              <a:rPr lang="en-US" dirty="0"/>
              <a:t>Phases of nursing process</a:t>
            </a:r>
          </a:p>
          <a:p>
            <a:pPr lvl="1"/>
            <a:r>
              <a:rPr lang="en-US" sz="2600" dirty="0"/>
              <a:t>Assessment</a:t>
            </a:r>
          </a:p>
          <a:p>
            <a:pPr lvl="1"/>
            <a:r>
              <a:rPr lang="en-US" sz="2600" dirty="0"/>
              <a:t>Diagnosis</a:t>
            </a:r>
          </a:p>
          <a:p>
            <a:pPr lvl="1"/>
            <a:r>
              <a:rPr lang="en-US" sz="2600" dirty="0"/>
              <a:t>Planning</a:t>
            </a:r>
          </a:p>
          <a:p>
            <a:pPr lvl="1"/>
            <a:r>
              <a:rPr lang="en-US" sz="2600" dirty="0"/>
              <a:t>Implementation </a:t>
            </a:r>
          </a:p>
          <a:p>
            <a:pPr lvl="1"/>
            <a:r>
              <a:rPr lang="en-US" sz="2600" dirty="0"/>
              <a:t>Evaluation</a:t>
            </a:r>
          </a:p>
          <a:p>
            <a:r>
              <a:rPr lang="en-US" dirty="0"/>
              <a:t>Revision of the plan</a:t>
            </a:r>
          </a:p>
        </p:txBody>
      </p:sp>
      <p:sp>
        <p:nvSpPr>
          <p:cNvPr id="108546" name="Rectangle 2"/>
          <p:cNvSpPr>
            <a:spLocks noGrp="1"/>
          </p:cNvSpPr>
          <p:nvPr>
            <p:ph type="title"/>
          </p:nvPr>
        </p:nvSpPr>
        <p:spPr/>
        <p:txBody>
          <a:bodyPr/>
          <a:lstStyle/>
          <a:p>
            <a:r>
              <a:rPr lang="en-US" dirty="0"/>
              <a:t>The Nursing Process in Nursing Practice (1 of 2)</a:t>
            </a:r>
          </a:p>
        </p:txBody>
      </p:sp>
      <p:sp>
        <p:nvSpPr>
          <p:cNvPr id="2" name="Slide Number Placeholder 1">
            <a:extLst>
              <a:ext uri="{FF2B5EF4-FFF2-40B4-BE49-F238E27FC236}">
                <a16:creationId xmlns:a16="http://schemas.microsoft.com/office/drawing/2014/main" id="{5D74AB12-3A59-7825-7F73-480F30DA1C8E}"/>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13</a:t>
            </a:fld>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title"/>
          </p:nvPr>
        </p:nvSpPr>
        <p:spPr/>
        <p:txBody>
          <a:bodyPr/>
          <a:lstStyle/>
          <a:p>
            <a:r>
              <a:rPr lang="en-US" dirty="0"/>
              <a:t>Nursing Process in Nursing Practice (2 of 2)</a:t>
            </a:r>
          </a:p>
        </p:txBody>
      </p:sp>
      <p:sp>
        <p:nvSpPr>
          <p:cNvPr id="4" name="Content Placeholder 5">
            <a:extLst>
              <a:ext uri="{FF2B5EF4-FFF2-40B4-BE49-F238E27FC236}">
                <a16:creationId xmlns:a16="http://schemas.microsoft.com/office/drawing/2014/main" id="{E0101D73-51E5-4A79-B3E7-4B1F608816D8}"/>
              </a:ext>
            </a:extLst>
          </p:cNvPr>
          <p:cNvSpPr txBox="1">
            <a:spLocks/>
          </p:cNvSpPr>
          <p:nvPr/>
        </p:nvSpPr>
        <p:spPr>
          <a:xfrm>
            <a:off x="457200" y="1600200"/>
            <a:ext cx="7620000" cy="4800600"/>
          </a:xfrm>
          <a:prstGeom prst="rect">
            <a:avLst/>
          </a:prstGeom>
        </p:spPr>
        <p:txBody>
          <a:bodyPr/>
          <a:lstStyle>
            <a:lvl1pPr marL="342900" indent="-228600" algn="l" rtl="0" eaLnBrk="0" fontAlgn="base" hangingPunct="0">
              <a:spcBef>
                <a:spcPct val="20000"/>
              </a:spcBef>
              <a:spcAft>
                <a:spcPct val="0"/>
              </a:spcAft>
              <a:buClr>
                <a:schemeClr val="accent1"/>
              </a:buClr>
              <a:buFont typeface="Wingdings" panose="05000000000000000000" pitchFamily="2" charset="2"/>
              <a:buChar char="§"/>
              <a:defRPr sz="2800" b="1" kern="1200">
                <a:solidFill>
                  <a:schemeClr val="tx1"/>
                </a:solidFill>
                <a:latin typeface="Corbel" panose="020B0503020204020204"/>
                <a:ea typeface="MS PGothic" panose="020B0600070205080204" charset="-128"/>
                <a:cs typeface="Corbel" panose="020B0503020204020204"/>
              </a:defRPr>
            </a:lvl1pPr>
            <a:lvl2pPr marL="640080" indent="-228600" algn="l" rtl="0" eaLnBrk="0" fontAlgn="base" hangingPunct="0">
              <a:spcBef>
                <a:spcPct val="20000"/>
              </a:spcBef>
              <a:spcAft>
                <a:spcPct val="0"/>
              </a:spcAft>
              <a:buClr>
                <a:schemeClr val="accent2"/>
              </a:buClr>
              <a:buFont typeface="Wingdings" panose="05000000000000000000" pitchFamily="2" charset="2"/>
              <a:buChar char="§"/>
              <a:defRPr sz="2400" b="1" kern="1200">
                <a:solidFill>
                  <a:schemeClr val="tx1"/>
                </a:solidFill>
                <a:latin typeface="Corbel" panose="020B0503020204020204"/>
                <a:ea typeface="MS PGothic" panose="020B0600070205080204" charset="-128"/>
                <a:cs typeface="Corbel" panose="020B0503020204020204"/>
              </a:defRPr>
            </a:lvl2pPr>
            <a:lvl3pPr marL="1005205" indent="-228600" algn="l" rtl="0" eaLnBrk="0" fontAlgn="base" hangingPunct="0">
              <a:spcBef>
                <a:spcPct val="20000"/>
              </a:spcBef>
              <a:spcAft>
                <a:spcPct val="0"/>
              </a:spcAft>
              <a:buClr>
                <a:srgbClr val="D2CB6C"/>
              </a:buClr>
              <a:buFont typeface="Wingdings" panose="05000000000000000000" pitchFamily="2" charset="2"/>
              <a:buChar char="§"/>
              <a:defRPr sz="2000" b="1" kern="1200">
                <a:solidFill>
                  <a:schemeClr val="tx1"/>
                </a:solidFill>
                <a:latin typeface="Corbel" panose="020B0503020204020204"/>
                <a:ea typeface="MS PGothic" panose="020B0600070205080204" charset="-128"/>
                <a:cs typeface="Corbel" panose="020B0503020204020204"/>
              </a:defRPr>
            </a:lvl3pPr>
            <a:lvl4pPr marL="1279525" indent="-228600" algn="l" rtl="0" eaLnBrk="0" fontAlgn="base" hangingPunct="0">
              <a:spcBef>
                <a:spcPct val="20000"/>
              </a:spcBef>
              <a:spcAft>
                <a:spcPct val="0"/>
              </a:spcAft>
              <a:buClr>
                <a:srgbClr val="95A39D"/>
              </a:buClr>
              <a:buFont typeface="Arial" panose="020B0604020202020204" pitchFamily="34" charset="0"/>
              <a:buChar char="•"/>
              <a:defRPr sz="1800" b="1" kern="1200">
                <a:solidFill>
                  <a:schemeClr val="tx1"/>
                </a:solidFill>
                <a:latin typeface="Corbel" panose="020B0503020204020204"/>
                <a:ea typeface="MS PGothic" panose="020B0600070205080204" charset="-128"/>
                <a:cs typeface="Corbel" panose="020B0503020204020204"/>
              </a:defRPr>
            </a:lvl4pPr>
            <a:lvl5pPr marL="1554480" indent="-228600" algn="l" rtl="0" eaLnBrk="0" fontAlgn="base" hangingPunct="0">
              <a:spcBef>
                <a:spcPct val="20000"/>
              </a:spcBef>
              <a:spcAft>
                <a:spcPct val="0"/>
              </a:spcAft>
              <a:buClr>
                <a:srgbClr val="C89F5D"/>
              </a:buClr>
              <a:buFont typeface="Arial" panose="020B0604020202020204" pitchFamily="34" charset="0"/>
              <a:buChar char="•"/>
              <a:defRPr sz="1100" b="1" kern="1200">
                <a:solidFill>
                  <a:schemeClr val="tx1"/>
                </a:solidFill>
                <a:latin typeface="Corbel" panose="020B0503020204020204"/>
                <a:ea typeface="MS PGothic" panose="020B0600070205080204" charset="-128"/>
                <a:cs typeface="Corbel" panose="020B0503020204020204"/>
              </a:defRPr>
            </a:lvl5pPr>
            <a:lvl6pPr marL="1737360" indent="-182880" algn="l" defTabSz="914400" rtl="0" eaLnBrk="1" latinLnBrk="0" hangingPunct="1">
              <a:spcBef>
                <a:spcPct val="20000"/>
              </a:spcBef>
              <a:buClr>
                <a:schemeClr val="accent1"/>
              </a:buClr>
              <a:buFont typeface="Arial" panose="020B0604020202020204"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anose="020B0604020202020204"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anose="020B0604020202020204"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anose="020B0604020202020204" pitchFamily="34" charset="0"/>
              <a:buChar char="•"/>
              <a:defRPr sz="1400" kern="1200">
                <a:solidFill>
                  <a:schemeClr val="tx1"/>
                </a:solidFill>
                <a:latin typeface="+mn-lt"/>
                <a:ea typeface="+mn-ea"/>
                <a:cs typeface="+mn-cs"/>
              </a:defRPr>
            </a:lvl9pPr>
          </a:lstStyle>
          <a:p>
            <a:pPr marL="114300" indent="0">
              <a:buNone/>
            </a:pPr>
            <a:endParaRPr lang="en-US" dirty="0">
              <a:solidFill>
                <a:srgbClr val="FF0000"/>
              </a:solidFill>
              <a:highlight>
                <a:srgbClr val="FFFF00"/>
              </a:highlight>
            </a:endParaRPr>
          </a:p>
        </p:txBody>
      </p:sp>
      <p:pic>
        <p:nvPicPr>
          <p:cNvPr id="6" name="Picture 5" descr="Fig. 1-3, Nursing process. Illustration showing the parts of the nursing process: Assessment, Diagnosis, Planning, Implementation, and Evaluation"/>
          <p:cNvPicPr>
            <a:picLocks noChangeAspect="1"/>
          </p:cNvPicPr>
          <p:nvPr/>
        </p:nvPicPr>
        <p:blipFill>
          <a:blip r:embed="rId3"/>
          <a:stretch>
            <a:fillRect/>
          </a:stretch>
        </p:blipFill>
        <p:spPr>
          <a:xfrm>
            <a:off x="1594078" y="1841270"/>
            <a:ext cx="5781675" cy="3552825"/>
          </a:xfrm>
          <a:prstGeom prst="rect">
            <a:avLst/>
          </a:prstGeom>
        </p:spPr>
      </p:pic>
      <p:sp>
        <p:nvSpPr>
          <p:cNvPr id="2" name="Slide Number Placeholder 1">
            <a:extLst>
              <a:ext uri="{FF2B5EF4-FFF2-40B4-BE49-F238E27FC236}">
                <a16:creationId xmlns:a16="http://schemas.microsoft.com/office/drawing/2014/main" id="{62A14869-1E89-EAE7-8EBE-AD1FC4D66492}"/>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14</a:t>
            </a:fld>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C3D0EBE-3FE7-40C2-8302-D59BE0BA36FA}"/>
              </a:ext>
            </a:extLst>
          </p:cNvPr>
          <p:cNvSpPr>
            <a:spLocks noGrp="1"/>
          </p:cNvSpPr>
          <p:nvPr>
            <p:ph idx="1"/>
          </p:nvPr>
        </p:nvSpPr>
        <p:spPr/>
        <p:txBody>
          <a:bodyPr/>
          <a:lstStyle/>
          <a:p>
            <a:r>
              <a:rPr lang="en-US" dirty="0"/>
              <a:t>ADPIE</a:t>
            </a:r>
          </a:p>
          <a:p>
            <a:r>
              <a:rPr lang="en-US" dirty="0"/>
              <a:t>Tanner’s Model of Clinical Judgment Model</a:t>
            </a:r>
          </a:p>
          <a:p>
            <a:r>
              <a:rPr lang="en-US" dirty="0"/>
              <a:t>National Council of State Boards of Nursing’s Clinical Judgment Model (CJM)  </a:t>
            </a:r>
          </a:p>
          <a:p>
            <a:endParaRPr lang="en-US" dirty="0"/>
          </a:p>
        </p:txBody>
      </p:sp>
      <p:sp>
        <p:nvSpPr>
          <p:cNvPr id="3" name="Title 2">
            <a:extLst>
              <a:ext uri="{FF2B5EF4-FFF2-40B4-BE49-F238E27FC236}">
                <a16:creationId xmlns:a16="http://schemas.microsoft.com/office/drawing/2014/main" id="{E1FDD61E-81E8-446A-B790-95D7B93904F1}"/>
              </a:ext>
            </a:extLst>
          </p:cNvPr>
          <p:cNvSpPr>
            <a:spLocks noGrp="1"/>
          </p:cNvSpPr>
          <p:nvPr>
            <p:ph type="title"/>
          </p:nvPr>
        </p:nvSpPr>
        <p:spPr/>
        <p:txBody>
          <a:bodyPr/>
          <a:lstStyle/>
          <a:p>
            <a:r>
              <a:rPr lang="en-US" dirty="0"/>
              <a:t>Nursing Practice Frameworks</a:t>
            </a:r>
          </a:p>
        </p:txBody>
      </p:sp>
      <p:sp>
        <p:nvSpPr>
          <p:cNvPr id="4" name="Slide Number Placeholder 3">
            <a:extLst>
              <a:ext uri="{FF2B5EF4-FFF2-40B4-BE49-F238E27FC236}">
                <a16:creationId xmlns:a16="http://schemas.microsoft.com/office/drawing/2014/main" id="{605DC40E-0601-B2E1-DCBD-9E394B43A860}"/>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15</a:t>
            </a:fld>
            <a:endParaRPr lang="en-GB" dirty="0"/>
          </a:p>
        </p:txBody>
      </p:sp>
    </p:spTree>
    <p:extLst>
      <p:ext uri="{BB962C8B-B14F-4D97-AF65-F5344CB8AC3E}">
        <p14:creationId xmlns:p14="http://schemas.microsoft.com/office/powerpoint/2010/main" val="26380318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18546F-6572-4B99-BE0C-64F727D2C806}"/>
              </a:ext>
            </a:extLst>
          </p:cNvPr>
          <p:cNvSpPr>
            <a:spLocks noGrp="1"/>
          </p:cNvSpPr>
          <p:nvPr>
            <p:ph idx="1"/>
          </p:nvPr>
        </p:nvSpPr>
        <p:spPr/>
        <p:txBody>
          <a:bodyPr/>
          <a:lstStyle/>
          <a:p>
            <a:r>
              <a:rPr lang="en-US" dirty="0"/>
              <a:t>Visual diagram of the nursing process</a:t>
            </a:r>
          </a:p>
          <a:p>
            <a:pPr lvl="1"/>
            <a:r>
              <a:rPr lang="en-US" dirty="0"/>
              <a:t>Patient problems and interventions</a:t>
            </a:r>
          </a:p>
          <a:p>
            <a:pPr lvl="1"/>
            <a:r>
              <a:rPr lang="en-US" dirty="0"/>
              <a:t>Relationship to clinical data</a:t>
            </a:r>
          </a:p>
          <a:p>
            <a:pPr lvl="1"/>
            <a:endParaRPr lang="en-US" dirty="0"/>
          </a:p>
        </p:txBody>
      </p:sp>
      <p:sp>
        <p:nvSpPr>
          <p:cNvPr id="3" name="Title 2">
            <a:extLst>
              <a:ext uri="{FF2B5EF4-FFF2-40B4-BE49-F238E27FC236}">
                <a16:creationId xmlns:a16="http://schemas.microsoft.com/office/drawing/2014/main" id="{FC116577-CB72-41E1-8B3C-B61A5E944481}"/>
              </a:ext>
            </a:extLst>
          </p:cNvPr>
          <p:cNvSpPr>
            <a:spLocks noGrp="1"/>
          </p:cNvSpPr>
          <p:nvPr>
            <p:ph type="title"/>
          </p:nvPr>
        </p:nvSpPr>
        <p:spPr/>
        <p:txBody>
          <a:bodyPr/>
          <a:lstStyle/>
          <a:p>
            <a:r>
              <a:rPr lang="en-US" dirty="0"/>
              <a:t>Concept Map</a:t>
            </a:r>
          </a:p>
        </p:txBody>
      </p:sp>
      <p:sp>
        <p:nvSpPr>
          <p:cNvPr id="4" name="Slide Number Placeholder 3">
            <a:extLst>
              <a:ext uri="{FF2B5EF4-FFF2-40B4-BE49-F238E27FC236}">
                <a16:creationId xmlns:a16="http://schemas.microsoft.com/office/drawing/2014/main" id="{C38E52E7-928A-F3EB-97DD-64A116D57552}"/>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16</a:t>
            </a:fld>
            <a:endParaRPr lang="en-GB" dirty="0"/>
          </a:p>
        </p:txBody>
      </p:sp>
    </p:spTree>
    <p:extLst>
      <p:ext uri="{BB962C8B-B14F-4D97-AF65-F5344CB8AC3E}">
        <p14:creationId xmlns:p14="http://schemas.microsoft.com/office/powerpoint/2010/main" val="5282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title"/>
          </p:nvPr>
        </p:nvSpPr>
        <p:spPr/>
        <p:txBody>
          <a:bodyPr/>
          <a:lstStyle/>
          <a:p>
            <a:r>
              <a:rPr lang="en-US" dirty="0"/>
              <a:t>Conceptual Care Map</a:t>
            </a:r>
          </a:p>
        </p:txBody>
      </p:sp>
      <p:graphicFrame>
        <p:nvGraphicFramePr>
          <p:cNvPr id="2" name="Object 1" descr="Example of a conceptual care map from the student Evolve site."/>
          <p:cNvGraphicFramePr>
            <a:graphicFrameLocks noChangeAspect="1"/>
          </p:cNvGraphicFramePr>
          <p:nvPr>
            <p:extLst>
              <p:ext uri="{D42A27DB-BD31-4B8C-83A1-F6EECF244321}">
                <p14:modId xmlns:p14="http://schemas.microsoft.com/office/powerpoint/2010/main" val="4134511096"/>
              </p:ext>
            </p:extLst>
          </p:nvPr>
        </p:nvGraphicFramePr>
        <p:xfrm>
          <a:off x="1217331" y="1266093"/>
          <a:ext cx="6722983" cy="5195032"/>
        </p:xfrm>
        <a:graphic>
          <a:graphicData uri="http://schemas.openxmlformats.org/presentationml/2006/ole">
            <mc:AlternateContent xmlns:mc="http://schemas.openxmlformats.org/markup-compatibility/2006">
              <mc:Choice xmlns:v="urn:schemas-microsoft-com:vml" Requires="v">
                <p:oleObj name="Acrobat Document" r:id="rId3" imgW="8952230" imgH="6920230" progId="AcroExch.Document.DC">
                  <p:embed/>
                </p:oleObj>
              </mc:Choice>
              <mc:Fallback>
                <p:oleObj name="Acrobat Document" r:id="rId3" imgW="8952230" imgH="6920230" progId="AcroExch.Document.DC">
                  <p:embed/>
                  <p:pic>
                    <p:nvPicPr>
                      <p:cNvPr id="0" name="Picture 1030"/>
                      <p:cNvPicPr/>
                      <p:nvPr/>
                    </p:nvPicPr>
                    <p:blipFill>
                      <a:blip r:embed="rId4"/>
                      <a:stretch>
                        <a:fillRect/>
                      </a:stretch>
                    </p:blipFill>
                    <p:spPr>
                      <a:xfrm>
                        <a:off x="1217331" y="1266093"/>
                        <a:ext cx="6722983" cy="5195032"/>
                      </a:xfrm>
                      <a:prstGeom prst="rect">
                        <a:avLst/>
                      </a:prstGeom>
                    </p:spPr>
                  </p:pic>
                </p:oleObj>
              </mc:Fallback>
            </mc:AlternateContent>
          </a:graphicData>
        </a:graphic>
      </p:graphicFrame>
      <p:sp>
        <p:nvSpPr>
          <p:cNvPr id="3" name="Slide Number Placeholder 2">
            <a:extLst>
              <a:ext uri="{FF2B5EF4-FFF2-40B4-BE49-F238E27FC236}">
                <a16:creationId xmlns:a16="http://schemas.microsoft.com/office/drawing/2014/main" id="{AFF28E74-A111-84A4-9602-BA43112036CB}"/>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17</a:t>
            </a:fld>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Health care settings</a:t>
            </a:r>
          </a:p>
          <a:p>
            <a:r>
              <a:rPr lang="en-US" dirty="0"/>
              <a:t>Transitions of care</a:t>
            </a:r>
          </a:p>
          <a:p>
            <a:pPr lvl="1"/>
            <a:r>
              <a:rPr lang="en-US" sz="2600" dirty="0"/>
              <a:t>Patient movement between practitioners, settings, and home</a:t>
            </a:r>
          </a:p>
          <a:p>
            <a:pPr lvl="1"/>
            <a:r>
              <a:rPr lang="en-US" sz="2600" dirty="0"/>
              <a:t>Nurses play critical role in care coordination that meets patient ‘s needs and facilitates safe, quality care</a:t>
            </a:r>
          </a:p>
          <a:p>
            <a:pPr lvl="1"/>
            <a:endParaRPr lang="en-US" dirty="0"/>
          </a:p>
          <a:p>
            <a:endParaRPr lang="en-US" dirty="0"/>
          </a:p>
        </p:txBody>
      </p:sp>
      <p:sp>
        <p:nvSpPr>
          <p:cNvPr id="2" name="Title 1"/>
          <p:cNvSpPr>
            <a:spLocks noGrp="1"/>
          </p:cNvSpPr>
          <p:nvPr>
            <p:ph type="title"/>
          </p:nvPr>
        </p:nvSpPr>
        <p:spPr/>
        <p:txBody>
          <a:bodyPr/>
          <a:lstStyle/>
          <a:p>
            <a:r>
              <a:rPr lang="en-US" dirty="0"/>
              <a:t>Continuum of Patient Care</a:t>
            </a:r>
          </a:p>
        </p:txBody>
      </p:sp>
      <p:sp>
        <p:nvSpPr>
          <p:cNvPr id="4" name="Slide Number Placeholder 3">
            <a:extLst>
              <a:ext uri="{FF2B5EF4-FFF2-40B4-BE49-F238E27FC236}">
                <a16:creationId xmlns:a16="http://schemas.microsoft.com/office/drawing/2014/main" id="{A3C6AE68-9CC4-8AFA-EA98-36C0D2BFA737}"/>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18</a:t>
            </a:fld>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a:t>Care delivery models</a:t>
            </a:r>
          </a:p>
          <a:p>
            <a:pPr lvl="1"/>
            <a:r>
              <a:rPr lang="en-US" sz="2600" dirty="0"/>
              <a:t>Team care</a:t>
            </a:r>
          </a:p>
          <a:p>
            <a:pPr lvl="1"/>
            <a:r>
              <a:rPr lang="en-US" sz="2600" dirty="0"/>
              <a:t>Total patient care</a:t>
            </a:r>
          </a:p>
          <a:p>
            <a:pPr lvl="1"/>
            <a:r>
              <a:rPr lang="en-US" sz="2600" dirty="0"/>
              <a:t>Case management</a:t>
            </a:r>
          </a:p>
          <a:p>
            <a:pPr lvl="1"/>
            <a:r>
              <a:rPr lang="en-US" sz="2600" dirty="0"/>
              <a:t>Telehealth</a:t>
            </a:r>
          </a:p>
        </p:txBody>
      </p:sp>
      <p:sp>
        <p:nvSpPr>
          <p:cNvPr id="4" name="Title 3"/>
          <p:cNvSpPr>
            <a:spLocks noGrp="1"/>
          </p:cNvSpPr>
          <p:nvPr>
            <p:ph type="title"/>
          </p:nvPr>
        </p:nvSpPr>
        <p:spPr/>
        <p:txBody>
          <a:bodyPr/>
          <a:lstStyle/>
          <a:p>
            <a:r>
              <a:rPr lang="en-US" dirty="0"/>
              <a:t>Delivery of Nursing Care</a:t>
            </a:r>
          </a:p>
        </p:txBody>
      </p:sp>
      <p:sp>
        <p:nvSpPr>
          <p:cNvPr id="2" name="Slide Number Placeholder 1">
            <a:extLst>
              <a:ext uri="{FF2B5EF4-FFF2-40B4-BE49-F238E27FC236}">
                <a16:creationId xmlns:a16="http://schemas.microsoft.com/office/drawing/2014/main" id="{FE71F490-3A27-57B5-93A0-C1D2D68B2C67}"/>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19</a:t>
            </a:fld>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p:txBody>
          <a:bodyPr/>
          <a:lstStyle/>
          <a:p>
            <a:r>
              <a:rPr lang="en-US" sz="2000" dirty="0"/>
              <a:t>Domains of nursing practice</a:t>
            </a:r>
          </a:p>
          <a:p>
            <a:r>
              <a:rPr lang="en-US" sz="2000" dirty="0"/>
              <a:t>Definitions of nursing</a:t>
            </a:r>
          </a:p>
          <a:p>
            <a:endParaRPr lang="en-US" dirty="0"/>
          </a:p>
          <a:p>
            <a:pPr lvl="1"/>
            <a:endParaRPr lang="en-US" dirty="0"/>
          </a:p>
          <a:p>
            <a:endParaRPr lang="en-US" dirty="0"/>
          </a:p>
        </p:txBody>
      </p:sp>
      <p:sp>
        <p:nvSpPr>
          <p:cNvPr id="7170" name="Rectangle 2"/>
          <p:cNvSpPr>
            <a:spLocks noGrp="1"/>
          </p:cNvSpPr>
          <p:nvPr>
            <p:ph type="title"/>
          </p:nvPr>
        </p:nvSpPr>
        <p:spPr/>
        <p:txBody>
          <a:bodyPr/>
          <a:lstStyle/>
          <a:p>
            <a:r>
              <a:rPr lang="en-US" dirty="0"/>
              <a:t>Professional Nursing Practice </a:t>
            </a:r>
            <a:br>
              <a:rPr lang="en-US" dirty="0"/>
            </a:br>
            <a:r>
              <a:rPr lang="en-US" dirty="0"/>
              <a:t>(1 of 3)</a:t>
            </a:r>
          </a:p>
        </p:txBody>
      </p:sp>
      <p:sp>
        <p:nvSpPr>
          <p:cNvPr id="2" name="Slide Number Placeholder 1">
            <a:extLst>
              <a:ext uri="{FF2B5EF4-FFF2-40B4-BE49-F238E27FC236}">
                <a16:creationId xmlns:a16="http://schemas.microsoft.com/office/drawing/2014/main" id="{E43BFF03-9EBE-83F5-C0D4-1D12869499DE}"/>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a:t>
            </a:fld>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50060E-E162-452D-9E4F-C698B5C5E198}"/>
              </a:ext>
            </a:extLst>
          </p:cNvPr>
          <p:cNvSpPr>
            <a:spLocks noGrp="1"/>
          </p:cNvSpPr>
          <p:nvPr>
            <p:ph idx="1"/>
          </p:nvPr>
        </p:nvSpPr>
        <p:spPr/>
        <p:txBody>
          <a:bodyPr/>
          <a:lstStyle/>
          <a:p>
            <a:r>
              <a:rPr lang="en-US" dirty="0"/>
              <a:t>Caregivers</a:t>
            </a:r>
          </a:p>
          <a:p>
            <a:pPr lvl="1"/>
            <a:r>
              <a:rPr lang="en-US" dirty="0"/>
              <a:t>Valuable members of the health care team</a:t>
            </a:r>
          </a:p>
          <a:p>
            <a:pPr lvl="1"/>
            <a:r>
              <a:rPr lang="en-US" dirty="0"/>
              <a:t>Need guidance and support</a:t>
            </a:r>
          </a:p>
          <a:p>
            <a:pPr lvl="1"/>
            <a:r>
              <a:rPr lang="en-US" dirty="0"/>
              <a:t>Major needs</a:t>
            </a:r>
          </a:p>
          <a:p>
            <a:pPr lvl="2"/>
            <a:r>
              <a:rPr lang="en-US" dirty="0"/>
              <a:t>Information </a:t>
            </a:r>
          </a:p>
          <a:p>
            <a:pPr lvl="2"/>
            <a:r>
              <a:rPr lang="en-US" dirty="0"/>
              <a:t>Communication</a:t>
            </a:r>
          </a:p>
          <a:p>
            <a:pPr lvl="2"/>
            <a:r>
              <a:rPr lang="en-US" dirty="0"/>
              <a:t>Access </a:t>
            </a:r>
          </a:p>
        </p:txBody>
      </p:sp>
      <p:sp>
        <p:nvSpPr>
          <p:cNvPr id="3" name="Title 2">
            <a:extLst>
              <a:ext uri="{FF2B5EF4-FFF2-40B4-BE49-F238E27FC236}">
                <a16:creationId xmlns:a16="http://schemas.microsoft.com/office/drawing/2014/main" id="{6CB93D5B-C100-4BEE-B900-F8DD12E605A9}"/>
              </a:ext>
            </a:extLst>
          </p:cNvPr>
          <p:cNvSpPr>
            <a:spLocks noGrp="1"/>
          </p:cNvSpPr>
          <p:nvPr>
            <p:ph type="title"/>
          </p:nvPr>
        </p:nvSpPr>
        <p:spPr/>
        <p:txBody>
          <a:bodyPr/>
          <a:lstStyle/>
          <a:p>
            <a:r>
              <a:rPr lang="en-US" dirty="0"/>
              <a:t>Supporting Caregivers</a:t>
            </a:r>
          </a:p>
        </p:txBody>
      </p:sp>
      <p:sp>
        <p:nvSpPr>
          <p:cNvPr id="4" name="Slide Number Placeholder 3">
            <a:extLst>
              <a:ext uri="{FF2B5EF4-FFF2-40B4-BE49-F238E27FC236}">
                <a16:creationId xmlns:a16="http://schemas.microsoft.com/office/drawing/2014/main" id="{F7310BE7-24A4-642F-06C3-E5CF08959509}"/>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20</a:t>
            </a:fld>
            <a:endParaRPr lang="en-GB" dirty="0"/>
          </a:p>
        </p:txBody>
      </p:sp>
    </p:spTree>
    <p:extLst>
      <p:ext uri="{BB962C8B-B14F-4D97-AF65-F5344CB8AC3E}">
        <p14:creationId xmlns:p14="http://schemas.microsoft.com/office/powerpoint/2010/main" val="2597347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sz="2600" dirty="0"/>
              <a:t>Interprofessional team</a:t>
            </a:r>
          </a:p>
          <a:p>
            <a:r>
              <a:rPr lang="en-US" sz="2600" dirty="0"/>
              <a:t>Coordinating care</a:t>
            </a:r>
          </a:p>
          <a:p>
            <a:pPr lvl="1"/>
            <a:r>
              <a:rPr lang="en-US" dirty="0"/>
              <a:t>Communication</a:t>
            </a:r>
          </a:p>
          <a:p>
            <a:pPr lvl="1"/>
            <a:r>
              <a:rPr lang="en-US" dirty="0"/>
              <a:t>Clinical pathways</a:t>
            </a:r>
          </a:p>
        </p:txBody>
      </p:sp>
      <p:sp>
        <p:nvSpPr>
          <p:cNvPr id="4" name="Title 3"/>
          <p:cNvSpPr>
            <a:spLocks noGrp="1"/>
          </p:cNvSpPr>
          <p:nvPr>
            <p:ph type="title"/>
          </p:nvPr>
        </p:nvSpPr>
        <p:spPr/>
        <p:txBody>
          <a:bodyPr/>
          <a:lstStyle/>
          <a:p>
            <a:r>
              <a:rPr lang="en-US" dirty="0"/>
              <a:t>Interprofessional Partnerships</a:t>
            </a:r>
          </a:p>
        </p:txBody>
      </p:sp>
      <p:sp>
        <p:nvSpPr>
          <p:cNvPr id="2" name="Slide Number Placeholder 1">
            <a:extLst>
              <a:ext uri="{FF2B5EF4-FFF2-40B4-BE49-F238E27FC236}">
                <a16:creationId xmlns:a16="http://schemas.microsoft.com/office/drawing/2014/main" id="{FE101582-8EB8-EE4D-91F7-E63F0A13A0C4}"/>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21</a:t>
            </a:fld>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3"/>
          <p:cNvSpPr>
            <a:spLocks noGrp="1"/>
          </p:cNvSpPr>
          <p:nvPr>
            <p:ph idx="1"/>
          </p:nvPr>
        </p:nvSpPr>
        <p:spPr/>
        <p:txBody>
          <a:bodyPr/>
          <a:lstStyle/>
          <a:p>
            <a:pPr lvl="1"/>
            <a:r>
              <a:rPr lang="en-US" sz="2600" dirty="0"/>
              <a:t>SBAR</a:t>
            </a:r>
          </a:p>
          <a:p>
            <a:pPr lvl="2"/>
            <a:r>
              <a:rPr lang="en-US" sz="2400" dirty="0"/>
              <a:t>Situation</a:t>
            </a:r>
          </a:p>
          <a:p>
            <a:pPr lvl="2"/>
            <a:r>
              <a:rPr lang="en-US" sz="2400" dirty="0"/>
              <a:t>Background</a:t>
            </a:r>
          </a:p>
          <a:p>
            <a:pPr lvl="2"/>
            <a:r>
              <a:rPr lang="en-US" sz="2400" dirty="0"/>
              <a:t>Assessment</a:t>
            </a:r>
          </a:p>
          <a:p>
            <a:pPr lvl="2"/>
            <a:r>
              <a:rPr lang="en-US" sz="2400" dirty="0"/>
              <a:t>Recommendation</a:t>
            </a:r>
          </a:p>
          <a:p>
            <a:pPr lvl="2"/>
            <a:endParaRPr lang="en-US" dirty="0"/>
          </a:p>
          <a:p>
            <a:pPr lvl="1"/>
            <a:r>
              <a:rPr lang="en-US" sz="2800" dirty="0"/>
              <a:t>CUS</a:t>
            </a:r>
          </a:p>
          <a:p>
            <a:pPr lvl="2"/>
            <a:r>
              <a:rPr lang="en-US" sz="2400" dirty="0"/>
              <a:t>Concerned</a:t>
            </a:r>
          </a:p>
          <a:p>
            <a:pPr lvl="2"/>
            <a:r>
              <a:rPr lang="en-US" sz="2400" dirty="0"/>
              <a:t>Uncomfortable</a:t>
            </a:r>
          </a:p>
          <a:p>
            <a:pPr lvl="2"/>
            <a:r>
              <a:rPr lang="en-US" sz="2400" dirty="0"/>
              <a:t>Safety </a:t>
            </a:r>
            <a:endParaRPr lang="en-US" dirty="0"/>
          </a:p>
        </p:txBody>
      </p:sp>
      <p:sp>
        <p:nvSpPr>
          <p:cNvPr id="7" name="Rectangle 2"/>
          <p:cNvSpPr>
            <a:spLocks noGrp="1"/>
          </p:cNvSpPr>
          <p:nvPr>
            <p:ph type="title"/>
          </p:nvPr>
        </p:nvSpPr>
        <p:spPr/>
        <p:txBody>
          <a:bodyPr/>
          <a:lstStyle/>
          <a:p>
            <a:r>
              <a:rPr lang="en-US" dirty="0"/>
              <a:t>Communication</a:t>
            </a:r>
          </a:p>
        </p:txBody>
      </p:sp>
      <p:sp>
        <p:nvSpPr>
          <p:cNvPr id="2" name="Slide Number Placeholder 1">
            <a:extLst>
              <a:ext uri="{FF2B5EF4-FFF2-40B4-BE49-F238E27FC236}">
                <a16:creationId xmlns:a16="http://schemas.microsoft.com/office/drawing/2014/main" id="{514FD2DC-BF95-4DD6-51C3-09A8BE3039E1}"/>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22</a:t>
            </a:fld>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a:t>Licensed practical/vocational nurses (LPN/VN)</a:t>
            </a:r>
          </a:p>
          <a:p>
            <a:r>
              <a:rPr lang="en-US" dirty="0"/>
              <a:t>Unlicensed assistive personnel (UAP)</a:t>
            </a:r>
          </a:p>
          <a:p>
            <a:r>
              <a:rPr lang="en-US" dirty="0"/>
              <a:t>RN to RN</a:t>
            </a:r>
          </a:p>
          <a:p>
            <a:r>
              <a:rPr lang="en-US" dirty="0"/>
              <a:t>Assignment within scope of practice</a:t>
            </a:r>
          </a:p>
          <a:p>
            <a:endParaRPr lang="en-US" dirty="0"/>
          </a:p>
        </p:txBody>
      </p:sp>
      <p:sp>
        <p:nvSpPr>
          <p:cNvPr id="4" name="Title 3"/>
          <p:cNvSpPr>
            <a:spLocks noGrp="1"/>
          </p:cNvSpPr>
          <p:nvPr>
            <p:ph type="title"/>
          </p:nvPr>
        </p:nvSpPr>
        <p:spPr/>
        <p:txBody>
          <a:bodyPr/>
          <a:lstStyle/>
          <a:p>
            <a:r>
              <a:rPr lang="en-US" dirty="0"/>
              <a:t>Delegation and Assignment</a:t>
            </a:r>
          </a:p>
        </p:txBody>
      </p:sp>
      <p:sp>
        <p:nvSpPr>
          <p:cNvPr id="2" name="Slide Number Placeholder 1">
            <a:extLst>
              <a:ext uri="{FF2B5EF4-FFF2-40B4-BE49-F238E27FC236}">
                <a16:creationId xmlns:a16="http://schemas.microsoft.com/office/drawing/2014/main" id="{A5DD6892-EFB5-AEE6-D0C0-2FA640D682AD}"/>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23</a:t>
            </a:fld>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title"/>
          </p:nvPr>
        </p:nvSpPr>
        <p:spPr/>
        <p:txBody>
          <a:bodyPr/>
          <a:lstStyle/>
          <a:p>
            <a:r>
              <a:rPr lang="en-US" dirty="0"/>
              <a:t>Delegation in Nursing Practice</a:t>
            </a:r>
          </a:p>
        </p:txBody>
      </p:sp>
      <p:sp>
        <p:nvSpPr>
          <p:cNvPr id="6" name="TextBox 5"/>
          <p:cNvSpPr txBox="1"/>
          <p:nvPr/>
        </p:nvSpPr>
        <p:spPr>
          <a:xfrm>
            <a:off x="778879" y="2104269"/>
            <a:ext cx="4348857" cy="368300"/>
          </a:xfrm>
          <a:prstGeom prst="rect">
            <a:avLst/>
          </a:prstGeom>
          <a:noFill/>
        </p:spPr>
        <p:txBody>
          <a:bodyPr wrap="square" rtlCol="0">
            <a:spAutoFit/>
          </a:bodyPr>
          <a:lstStyle/>
          <a:p>
            <a:r>
              <a:rPr lang="en-US" dirty="0"/>
              <a:t>See Table 1-5 Five Rights of Delegating</a:t>
            </a:r>
          </a:p>
        </p:txBody>
      </p:sp>
      <p:sp>
        <p:nvSpPr>
          <p:cNvPr id="2" name="Slide Number Placeholder 1">
            <a:extLst>
              <a:ext uri="{FF2B5EF4-FFF2-40B4-BE49-F238E27FC236}">
                <a16:creationId xmlns:a16="http://schemas.microsoft.com/office/drawing/2014/main" id="{501E3A20-5FEB-DDFF-9D4D-786B3DDC12B0}"/>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24</a:t>
            </a:fld>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a:t>National Quality Forum</a:t>
            </a:r>
          </a:p>
          <a:p>
            <a:pPr lvl="1"/>
            <a:r>
              <a:rPr lang="en-US" sz="2600" dirty="0"/>
              <a:t>Serious reportable event (SRE) </a:t>
            </a:r>
          </a:p>
          <a:p>
            <a:pPr lvl="1"/>
            <a:r>
              <a:rPr lang="en-US" sz="2600" dirty="0"/>
              <a:t>“Never Event”</a:t>
            </a:r>
          </a:p>
          <a:p>
            <a:pPr lvl="1"/>
            <a:r>
              <a:rPr lang="en-US" sz="2600" dirty="0"/>
              <a:t>Safe practices</a:t>
            </a:r>
          </a:p>
          <a:p>
            <a:r>
              <a:rPr lang="en-US" dirty="0"/>
              <a:t>National Patient Safety Goals</a:t>
            </a:r>
          </a:p>
          <a:p>
            <a:pPr lvl="1"/>
            <a:r>
              <a:rPr lang="en-US" sz="2600" dirty="0"/>
              <a:t>Sentinel event</a:t>
            </a:r>
          </a:p>
          <a:p>
            <a:r>
              <a:rPr lang="en-US" sz="3000" dirty="0"/>
              <a:t>Failure to rescue (FTR)</a:t>
            </a:r>
          </a:p>
        </p:txBody>
      </p:sp>
      <p:sp>
        <p:nvSpPr>
          <p:cNvPr id="3" name="Title 2"/>
          <p:cNvSpPr>
            <a:spLocks noGrp="1"/>
          </p:cNvSpPr>
          <p:nvPr>
            <p:ph type="title"/>
          </p:nvPr>
        </p:nvSpPr>
        <p:spPr/>
        <p:txBody>
          <a:bodyPr/>
          <a:lstStyle/>
          <a:p>
            <a:r>
              <a:rPr lang="en-US" dirty="0"/>
              <a:t>Safety</a:t>
            </a:r>
          </a:p>
        </p:txBody>
      </p:sp>
      <p:sp>
        <p:nvSpPr>
          <p:cNvPr id="2" name="Slide Number Placeholder 1">
            <a:extLst>
              <a:ext uri="{FF2B5EF4-FFF2-40B4-BE49-F238E27FC236}">
                <a16:creationId xmlns:a16="http://schemas.microsoft.com/office/drawing/2014/main" id="{8B2282FC-D03A-C158-F203-EF0F0B5ED00F}"/>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25</a:t>
            </a:fld>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p:cNvSpPr>
          <p:nvPr>
            <p:ph idx="1"/>
          </p:nvPr>
        </p:nvSpPr>
        <p:spPr/>
        <p:txBody>
          <a:bodyPr/>
          <a:lstStyle/>
          <a:p>
            <a:r>
              <a:rPr lang="en-US" dirty="0"/>
              <a:t>National Patient Safety Goals</a:t>
            </a:r>
          </a:p>
        </p:txBody>
      </p:sp>
      <p:sp>
        <p:nvSpPr>
          <p:cNvPr id="108546" name="Rectangle 2"/>
          <p:cNvSpPr>
            <a:spLocks noGrp="1"/>
          </p:cNvSpPr>
          <p:nvPr>
            <p:ph type="title"/>
          </p:nvPr>
        </p:nvSpPr>
        <p:spPr/>
        <p:txBody>
          <a:bodyPr/>
          <a:lstStyle/>
          <a:p>
            <a:r>
              <a:rPr lang="en-US" dirty="0"/>
              <a:t>Safety and Quality Improvement</a:t>
            </a:r>
          </a:p>
        </p:txBody>
      </p:sp>
      <p:sp>
        <p:nvSpPr>
          <p:cNvPr id="5" name="TextBox 4"/>
          <p:cNvSpPr txBox="1"/>
          <p:nvPr/>
        </p:nvSpPr>
        <p:spPr>
          <a:xfrm>
            <a:off x="664471" y="3099395"/>
            <a:ext cx="6699497" cy="368300"/>
          </a:xfrm>
          <a:prstGeom prst="rect">
            <a:avLst/>
          </a:prstGeom>
          <a:noFill/>
        </p:spPr>
        <p:txBody>
          <a:bodyPr wrap="square" rtlCol="0">
            <a:spAutoFit/>
          </a:bodyPr>
          <a:lstStyle/>
          <a:p>
            <a:r>
              <a:rPr lang="en-US" dirty="0"/>
              <a:t>See Table 1-6 National Patient Safety Goals</a:t>
            </a:r>
          </a:p>
        </p:txBody>
      </p:sp>
      <p:sp>
        <p:nvSpPr>
          <p:cNvPr id="2" name="Slide Number Placeholder 1">
            <a:extLst>
              <a:ext uri="{FF2B5EF4-FFF2-40B4-BE49-F238E27FC236}">
                <a16:creationId xmlns:a16="http://schemas.microsoft.com/office/drawing/2014/main" id="{76907117-99C9-4F74-D0BB-EC6A9A0EE5C2}"/>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26</a:t>
            </a:fld>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a:t>QI programs</a:t>
            </a:r>
          </a:p>
          <a:p>
            <a:r>
              <a:rPr lang="en-US" dirty="0"/>
              <a:t>Interprofessional team efforts</a:t>
            </a:r>
          </a:p>
          <a:p>
            <a:r>
              <a:rPr lang="en-US" dirty="0"/>
              <a:t>National Database of Nursing Quality Indicators</a:t>
            </a:r>
          </a:p>
        </p:txBody>
      </p:sp>
      <p:sp>
        <p:nvSpPr>
          <p:cNvPr id="4" name="Title 3"/>
          <p:cNvSpPr>
            <a:spLocks noGrp="1"/>
          </p:cNvSpPr>
          <p:nvPr>
            <p:ph type="title"/>
          </p:nvPr>
        </p:nvSpPr>
        <p:spPr/>
        <p:txBody>
          <a:bodyPr/>
          <a:lstStyle/>
          <a:p>
            <a:r>
              <a:rPr lang="en-US" dirty="0"/>
              <a:t>Quality Improvement</a:t>
            </a:r>
          </a:p>
        </p:txBody>
      </p:sp>
      <p:sp>
        <p:nvSpPr>
          <p:cNvPr id="2" name="Slide Number Placeholder 1">
            <a:extLst>
              <a:ext uri="{FF2B5EF4-FFF2-40B4-BE49-F238E27FC236}">
                <a16:creationId xmlns:a16="http://schemas.microsoft.com/office/drawing/2014/main" id="{5D01D8B7-D347-FFDA-E91C-3CE1576443C4}"/>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27</a:t>
            </a:fld>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Fig. 1-6, Quality Improvement System.  Flowchart showing the four parts of the quality improvement system from top to bottom: Aim, Goals, Measures, and Data Collection Pla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88529" y="1672114"/>
            <a:ext cx="3232211" cy="3603428"/>
          </a:xfrm>
          <a:prstGeom prst="rect">
            <a:avLst/>
          </a:prstGeom>
          <a:noFill/>
        </p:spPr>
      </p:pic>
      <p:sp>
        <p:nvSpPr>
          <p:cNvPr id="4" name="Rectangle 3"/>
          <p:cNvSpPr/>
          <p:nvPr/>
        </p:nvSpPr>
        <p:spPr>
          <a:xfrm>
            <a:off x="1062990" y="5410676"/>
            <a:ext cx="6789420" cy="461665"/>
          </a:xfrm>
          <a:prstGeom prst="rect">
            <a:avLst/>
          </a:prstGeom>
        </p:spPr>
        <p:txBody>
          <a:bodyPr wrap="square">
            <a:spAutoFit/>
          </a:bodyPr>
          <a:lstStyle/>
          <a:p>
            <a:pPr algn="ctr"/>
            <a:r>
              <a:rPr lang="en-US" sz="1200" dirty="0"/>
              <a:t>Quality improvement system. (Adapted from Courtlandt CD, Noonan L, Leonard GF: Model for improvement—part 1: A framework for health care quality, </a:t>
            </a:r>
            <a:r>
              <a:rPr lang="en-US" sz="1200" i="1" dirty="0"/>
              <a:t>Ped Clin North Am </a:t>
            </a:r>
            <a:r>
              <a:rPr lang="en-US" sz="1200" dirty="0"/>
              <a:t>56:757, 2009)</a:t>
            </a:r>
          </a:p>
        </p:txBody>
      </p:sp>
      <p:sp>
        <p:nvSpPr>
          <p:cNvPr id="9" name="Title 8"/>
          <p:cNvSpPr>
            <a:spLocks noGrp="1"/>
          </p:cNvSpPr>
          <p:nvPr>
            <p:ph type="title"/>
          </p:nvPr>
        </p:nvSpPr>
        <p:spPr/>
        <p:txBody>
          <a:bodyPr/>
          <a:lstStyle/>
          <a:p>
            <a:br>
              <a:rPr lang="en-US" dirty="0"/>
            </a:br>
            <a:r>
              <a:rPr lang="en-US" dirty="0"/>
              <a:t>Quality Improvement System</a:t>
            </a:r>
            <a:br>
              <a:rPr lang="en-US" dirty="0"/>
            </a:br>
            <a:endParaRPr lang="en-US" dirty="0"/>
          </a:p>
        </p:txBody>
      </p:sp>
      <p:sp>
        <p:nvSpPr>
          <p:cNvPr id="2" name="Slide Number Placeholder 1">
            <a:extLst>
              <a:ext uri="{FF2B5EF4-FFF2-40B4-BE49-F238E27FC236}">
                <a16:creationId xmlns:a16="http://schemas.microsoft.com/office/drawing/2014/main" id="{C24035A8-D78A-CBA7-8041-961AFB42AC93}"/>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28</a:t>
            </a:fld>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64457" y="2243951"/>
            <a:ext cx="8229599" cy="4454525"/>
          </a:xfrm>
        </p:spPr>
        <p:txBody>
          <a:bodyPr/>
          <a:lstStyle/>
          <a:p>
            <a:r>
              <a:rPr lang="en-US" dirty="0"/>
              <a:t>Computers and mobile devices</a:t>
            </a:r>
          </a:p>
          <a:p>
            <a:r>
              <a:rPr lang="en-US" dirty="0"/>
              <a:t>Medication administration applications</a:t>
            </a:r>
          </a:p>
          <a:p>
            <a:r>
              <a:rPr lang="en-US" dirty="0"/>
              <a:t>Computerized provider order entry</a:t>
            </a:r>
          </a:p>
          <a:p>
            <a:r>
              <a:rPr lang="en-US" dirty="0"/>
              <a:t>Protected health Information (PHI)</a:t>
            </a:r>
          </a:p>
          <a:p>
            <a:r>
              <a:rPr lang="en-US" dirty="0"/>
              <a:t>Electronic health record (EHR)</a:t>
            </a:r>
          </a:p>
        </p:txBody>
      </p:sp>
      <p:sp>
        <p:nvSpPr>
          <p:cNvPr id="4" name="Title 3"/>
          <p:cNvSpPr>
            <a:spLocks noGrp="1"/>
          </p:cNvSpPr>
          <p:nvPr>
            <p:ph type="title"/>
          </p:nvPr>
        </p:nvSpPr>
        <p:spPr/>
        <p:txBody>
          <a:bodyPr/>
          <a:lstStyle/>
          <a:p>
            <a:r>
              <a:rPr lang="en-US" dirty="0"/>
              <a:t>Informatics and Healthcare Technology</a:t>
            </a:r>
          </a:p>
        </p:txBody>
      </p:sp>
      <p:sp>
        <p:nvSpPr>
          <p:cNvPr id="2" name="Slide Number Placeholder 1">
            <a:extLst>
              <a:ext uri="{FF2B5EF4-FFF2-40B4-BE49-F238E27FC236}">
                <a16:creationId xmlns:a16="http://schemas.microsoft.com/office/drawing/2014/main" id="{5B726E54-E048-7C47-6335-FC0F4B7F0657}"/>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29</a:t>
            </a:fld>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sz="2600" dirty="0"/>
              <a:t>Nursing’s view of humanity</a:t>
            </a:r>
          </a:p>
          <a:p>
            <a:pPr lvl="1"/>
            <a:r>
              <a:rPr lang="en-US" dirty="0"/>
              <a:t>Physiologic</a:t>
            </a:r>
          </a:p>
          <a:p>
            <a:pPr lvl="1"/>
            <a:r>
              <a:rPr lang="en-US" dirty="0"/>
              <a:t>Psychologic</a:t>
            </a:r>
          </a:p>
          <a:p>
            <a:pPr lvl="1"/>
            <a:r>
              <a:rPr lang="en-US" dirty="0"/>
              <a:t>Spiritual</a:t>
            </a:r>
          </a:p>
          <a:p>
            <a:pPr lvl="1"/>
            <a:r>
              <a:rPr lang="en-US" dirty="0"/>
              <a:t>Intellectual</a:t>
            </a:r>
          </a:p>
          <a:p>
            <a:pPr lvl="1"/>
            <a:r>
              <a:rPr lang="en-US" dirty="0"/>
              <a:t>Career </a:t>
            </a:r>
          </a:p>
          <a:p>
            <a:pPr lvl="1"/>
            <a:r>
              <a:rPr lang="en-US" dirty="0"/>
              <a:t>Environmental</a:t>
            </a:r>
          </a:p>
          <a:p>
            <a:endParaRPr lang="en-US" dirty="0"/>
          </a:p>
          <a:p>
            <a:endParaRPr lang="en-US" dirty="0"/>
          </a:p>
          <a:p>
            <a:endParaRPr lang="en-US" dirty="0"/>
          </a:p>
          <a:p>
            <a:endParaRPr lang="en-US" dirty="0"/>
          </a:p>
          <a:p>
            <a:endParaRPr lang="en-US" dirty="0"/>
          </a:p>
        </p:txBody>
      </p:sp>
      <p:sp>
        <p:nvSpPr>
          <p:cNvPr id="4" name="Title 3"/>
          <p:cNvSpPr>
            <a:spLocks noGrp="1"/>
          </p:cNvSpPr>
          <p:nvPr>
            <p:ph type="title"/>
          </p:nvPr>
        </p:nvSpPr>
        <p:spPr/>
        <p:txBody>
          <a:bodyPr/>
          <a:lstStyle/>
          <a:p>
            <a:r>
              <a:rPr lang="en-US" dirty="0"/>
              <a:t>Professional Nursing Practice </a:t>
            </a:r>
            <a:br>
              <a:rPr lang="en-US" dirty="0"/>
            </a:br>
            <a:r>
              <a:rPr lang="en-US" dirty="0"/>
              <a:t>(2 of 3)</a:t>
            </a:r>
          </a:p>
        </p:txBody>
      </p:sp>
      <p:sp>
        <p:nvSpPr>
          <p:cNvPr id="2" name="Slide Number Placeholder 1">
            <a:extLst>
              <a:ext uri="{FF2B5EF4-FFF2-40B4-BE49-F238E27FC236}">
                <a16:creationId xmlns:a16="http://schemas.microsoft.com/office/drawing/2014/main" id="{D4479720-A36D-BB9D-2777-7B1E7822DD75}"/>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3</a:t>
            </a:fld>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a:t>Problem-solving approach to clinical decision making</a:t>
            </a:r>
          </a:p>
          <a:p>
            <a:r>
              <a:rPr lang="en-US" dirty="0"/>
              <a:t>Using the best available evidence, with your expertise and patient’s preferences, to make decisions and improve patient outcomes</a:t>
            </a:r>
          </a:p>
        </p:txBody>
      </p:sp>
      <p:sp>
        <p:nvSpPr>
          <p:cNvPr id="4" name="Title 3"/>
          <p:cNvSpPr>
            <a:spLocks noGrp="1"/>
          </p:cNvSpPr>
          <p:nvPr>
            <p:ph type="title"/>
          </p:nvPr>
        </p:nvSpPr>
        <p:spPr/>
        <p:txBody>
          <a:bodyPr/>
          <a:lstStyle/>
          <a:p>
            <a:r>
              <a:rPr lang="en-US" dirty="0"/>
              <a:t>Evidence-Based Practice (1 of 2)</a:t>
            </a:r>
          </a:p>
        </p:txBody>
      </p:sp>
      <p:sp>
        <p:nvSpPr>
          <p:cNvPr id="2" name="Slide Number Placeholder 1">
            <a:extLst>
              <a:ext uri="{FF2B5EF4-FFF2-40B4-BE49-F238E27FC236}">
                <a16:creationId xmlns:a16="http://schemas.microsoft.com/office/drawing/2014/main" id="{316D977B-CF32-9A32-3357-ABAF2A5CF46E}"/>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30</a:t>
            </a:fld>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title"/>
          </p:nvPr>
        </p:nvSpPr>
        <p:spPr/>
        <p:txBody>
          <a:bodyPr/>
          <a:lstStyle/>
          <a:p>
            <a:r>
              <a:rPr lang="en-US" dirty="0"/>
              <a:t>Evidence-Based Practice (2 of 2)</a:t>
            </a:r>
          </a:p>
        </p:txBody>
      </p:sp>
      <p:sp>
        <p:nvSpPr>
          <p:cNvPr id="4" name="TextBox 3"/>
          <p:cNvSpPr txBox="1"/>
          <p:nvPr/>
        </p:nvSpPr>
        <p:spPr>
          <a:xfrm>
            <a:off x="834570" y="1460545"/>
            <a:ext cx="7455408" cy="368300"/>
          </a:xfrm>
          <a:prstGeom prst="rect">
            <a:avLst/>
          </a:prstGeom>
          <a:noFill/>
        </p:spPr>
        <p:txBody>
          <a:bodyPr wrap="square" rtlCol="0">
            <a:spAutoFit/>
          </a:bodyPr>
          <a:lstStyle/>
          <a:p>
            <a:r>
              <a:rPr lang="en-US" dirty="0"/>
              <a:t>See Table 1-8 Steps of Evidence-Based Practice (EBP) Process</a:t>
            </a:r>
          </a:p>
        </p:txBody>
      </p:sp>
      <p:pic>
        <p:nvPicPr>
          <p:cNvPr id="5" name="Picture 4" descr="Fig. 1-6, Quality Improvement System.  Flowchart showing the four parts of the quality improvement system from top to bottom: Aim, Goals, Measures, and Data Collection Plan."/>
          <p:cNvPicPr>
            <a:picLocks noChangeAspect="1"/>
          </p:cNvPicPr>
          <p:nvPr/>
        </p:nvPicPr>
        <p:blipFill>
          <a:blip r:embed="rId3"/>
          <a:stretch>
            <a:fillRect/>
          </a:stretch>
        </p:blipFill>
        <p:spPr>
          <a:xfrm>
            <a:off x="2496457" y="1841031"/>
            <a:ext cx="3755798" cy="4281457"/>
          </a:xfrm>
          <a:prstGeom prst="rect">
            <a:avLst/>
          </a:prstGeom>
        </p:spPr>
      </p:pic>
      <p:sp>
        <p:nvSpPr>
          <p:cNvPr id="2" name="Slide Number Placeholder 1">
            <a:extLst>
              <a:ext uri="{FF2B5EF4-FFF2-40B4-BE49-F238E27FC236}">
                <a16:creationId xmlns:a16="http://schemas.microsoft.com/office/drawing/2014/main" id="{B8F259E1-E8A9-C277-071A-DC6D3432D8BF}"/>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31</a:t>
            </a:fld>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p:txBody>
          <a:bodyPr/>
          <a:lstStyle/>
          <a:p>
            <a:pPr marL="0" indent="0">
              <a:buNone/>
            </a:pPr>
            <a:r>
              <a:rPr lang="en-US" altLang="ja-JP" sz="2400" dirty="0"/>
              <a:t>A nurse teaches a student nurse about evidence-based nursing practice guidelines. Which statement, if made by the student nurse, indicates understanding of the teaching?</a:t>
            </a:r>
          </a:p>
          <a:p>
            <a:pPr marL="514350" indent="-514350">
              <a:buSzPct val="100000"/>
              <a:buFont typeface="+mj-lt"/>
              <a:buAutoNum type="alphaLcPeriod"/>
            </a:pPr>
            <a:r>
              <a:rPr lang="en-US" altLang="ja-JP" sz="2200" dirty="0"/>
              <a:t>“Patient care is based on research findings instead of the expertise of the nurse.”</a:t>
            </a:r>
          </a:p>
          <a:p>
            <a:pPr marL="514350" indent="-514350">
              <a:buSzPct val="100000"/>
              <a:buFont typeface="+mj-lt"/>
              <a:buAutoNum type="alphaLcPeriod"/>
            </a:pPr>
            <a:r>
              <a:rPr lang="en-US" altLang="ja-JP" sz="2200" dirty="0"/>
              <a:t>“Patient preferences should not be considered if guidelines are supported by evidence.”</a:t>
            </a:r>
          </a:p>
          <a:p>
            <a:pPr marL="514350" indent="-514350">
              <a:buSzPct val="100000"/>
              <a:buFont typeface="+mj-lt"/>
              <a:buAutoNum type="alphaLcPeriod"/>
            </a:pPr>
            <a:r>
              <a:rPr lang="en-US" altLang="ja-JP" sz="2200" dirty="0"/>
              <a:t>“Nursing care provided is based on the best evidence for quality care and desired outcomes.”</a:t>
            </a:r>
          </a:p>
          <a:p>
            <a:pPr marL="514350" indent="-514350">
              <a:buSzPct val="100000"/>
              <a:buFont typeface="+mj-lt"/>
              <a:buAutoNum type="alphaLcPeriod"/>
            </a:pPr>
            <a:r>
              <a:rPr lang="en-US" altLang="ja-JP" sz="2200" dirty="0"/>
              <a:t>“Practice guidelines are used so that professional decisions about patient care are unnecessary.”</a:t>
            </a:r>
            <a:endParaRPr lang="en-GB" sz="2200" dirty="0"/>
          </a:p>
        </p:txBody>
      </p:sp>
      <p:sp>
        <p:nvSpPr>
          <p:cNvPr id="8" name="Title 7"/>
          <p:cNvSpPr>
            <a:spLocks noGrp="1"/>
          </p:cNvSpPr>
          <p:nvPr>
            <p:ph type="title"/>
          </p:nvPr>
        </p:nvSpPr>
        <p:spPr/>
        <p:txBody>
          <a:bodyPr/>
          <a:lstStyle/>
          <a:p>
            <a:r>
              <a:rPr lang="en-US" dirty="0"/>
              <a:t>Audience Response Question (1 of 2)</a:t>
            </a:r>
          </a:p>
        </p:txBody>
      </p:sp>
      <p:sp>
        <p:nvSpPr>
          <p:cNvPr id="2" name="Slide Number Placeholder 1">
            <a:extLst>
              <a:ext uri="{FF2B5EF4-FFF2-40B4-BE49-F238E27FC236}">
                <a16:creationId xmlns:a16="http://schemas.microsoft.com/office/drawing/2014/main" id="{5C90EB80-63CE-E162-C67F-3971E84A9571}"/>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32</a:t>
            </a:fld>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p:txBody>
          <a:bodyPr/>
          <a:lstStyle/>
          <a:p>
            <a:pPr marL="0" indent="0">
              <a:buSzPct val="100000"/>
              <a:buNone/>
            </a:pPr>
            <a:r>
              <a:rPr lang="en-US" altLang="ja-JP" dirty="0"/>
              <a:t>Answer: C</a:t>
            </a:r>
          </a:p>
          <a:p>
            <a:pPr marL="0" indent="0">
              <a:buSzPct val="100000"/>
              <a:buNone/>
            </a:pPr>
            <a:r>
              <a:rPr lang="en-US" altLang="ja-JP" dirty="0"/>
              <a:t> “Nursing care provided is based on the best evidence for quality care and desired outcomes.”</a:t>
            </a:r>
          </a:p>
        </p:txBody>
      </p:sp>
      <p:sp>
        <p:nvSpPr>
          <p:cNvPr id="5" name="Title 4"/>
          <p:cNvSpPr>
            <a:spLocks noGrp="1"/>
          </p:cNvSpPr>
          <p:nvPr>
            <p:ph type="title"/>
          </p:nvPr>
        </p:nvSpPr>
        <p:spPr/>
        <p:txBody>
          <a:bodyPr/>
          <a:lstStyle/>
          <a:p>
            <a:r>
              <a:rPr lang="en-US" dirty="0"/>
              <a:t>Audience Response Question (2 of 2)</a:t>
            </a:r>
          </a:p>
        </p:txBody>
      </p:sp>
      <p:sp>
        <p:nvSpPr>
          <p:cNvPr id="2" name="Slide Number Placeholder 1">
            <a:extLst>
              <a:ext uri="{FF2B5EF4-FFF2-40B4-BE49-F238E27FC236}">
                <a16:creationId xmlns:a16="http://schemas.microsoft.com/office/drawing/2014/main" id="{7B18C56F-E658-EF43-2DB1-05128C512E02}"/>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33</a:t>
            </a:fld>
            <a:endParaRPr lang="en-GB" dirty="0"/>
          </a:p>
        </p:txBody>
      </p:sp>
    </p:spTree>
    <p:extLst>
      <p:ext uri="{BB962C8B-B14F-4D97-AF65-F5344CB8AC3E}">
        <p14:creationId xmlns:p14="http://schemas.microsoft.com/office/powerpoint/2010/main" val="3937579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p:cNvSpPr>
          <p:nvPr>
            <p:ph idx="1"/>
          </p:nvPr>
        </p:nvSpPr>
        <p:spPr/>
        <p:txBody>
          <a:bodyPr/>
          <a:lstStyle/>
          <a:p>
            <a:r>
              <a:rPr lang="en-US" dirty="0"/>
              <a:t>Scope of nursing practice</a:t>
            </a:r>
          </a:p>
          <a:p>
            <a:pPr lvl="1"/>
            <a:r>
              <a:rPr lang="en-US" sz="2600" dirty="0"/>
              <a:t>Entry level</a:t>
            </a:r>
          </a:p>
          <a:p>
            <a:pPr lvl="1"/>
            <a:r>
              <a:rPr lang="en-US" sz="2600" dirty="0"/>
              <a:t>Certification</a:t>
            </a:r>
          </a:p>
          <a:p>
            <a:pPr lvl="1"/>
            <a:r>
              <a:rPr lang="en-US" sz="2600" dirty="0"/>
              <a:t>Advanced practice</a:t>
            </a:r>
          </a:p>
          <a:p>
            <a:pPr lvl="2"/>
            <a:r>
              <a:rPr lang="en-US" sz="2400" dirty="0"/>
              <a:t>Master’s degree</a:t>
            </a:r>
          </a:p>
          <a:p>
            <a:pPr lvl="2"/>
            <a:r>
              <a:rPr lang="en-US" sz="2400" dirty="0"/>
              <a:t>Doctorate</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8194" name="Rectangle 2"/>
          <p:cNvSpPr>
            <a:spLocks noGrp="1"/>
          </p:cNvSpPr>
          <p:nvPr>
            <p:ph type="title"/>
          </p:nvPr>
        </p:nvSpPr>
        <p:spPr/>
        <p:txBody>
          <a:bodyPr/>
          <a:lstStyle/>
          <a:p>
            <a:r>
              <a:rPr lang="en-US" dirty="0"/>
              <a:t>Professional Nursing Practice </a:t>
            </a:r>
            <a:br>
              <a:rPr lang="en-US" dirty="0"/>
            </a:br>
            <a:r>
              <a:rPr lang="en-US" dirty="0"/>
              <a:t>(3 of 3)</a:t>
            </a:r>
          </a:p>
        </p:txBody>
      </p:sp>
      <p:sp>
        <p:nvSpPr>
          <p:cNvPr id="2" name="Slide Number Placeholder 1">
            <a:extLst>
              <a:ext uri="{FF2B5EF4-FFF2-40B4-BE49-F238E27FC236}">
                <a16:creationId xmlns:a16="http://schemas.microsoft.com/office/drawing/2014/main" id="{52F5A7A8-4DD4-0200-7103-3ED9F2F2A56F}"/>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4</a:t>
            </a:fld>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a:t>Standards of Practice</a:t>
            </a:r>
          </a:p>
          <a:p>
            <a:r>
              <a:rPr lang="en-US" dirty="0"/>
              <a:t>Standards of Professional Performance</a:t>
            </a:r>
          </a:p>
        </p:txBody>
      </p:sp>
      <p:sp>
        <p:nvSpPr>
          <p:cNvPr id="4" name="Title 3"/>
          <p:cNvSpPr>
            <a:spLocks noGrp="1"/>
          </p:cNvSpPr>
          <p:nvPr>
            <p:ph type="title"/>
          </p:nvPr>
        </p:nvSpPr>
        <p:spPr/>
        <p:txBody>
          <a:bodyPr/>
          <a:lstStyle/>
          <a:p>
            <a:r>
              <a:rPr lang="en-US" dirty="0"/>
              <a:t>Standards of Professional Nursing Practice</a:t>
            </a:r>
          </a:p>
        </p:txBody>
      </p:sp>
      <p:sp>
        <p:nvSpPr>
          <p:cNvPr id="2" name="Slide Number Placeholder 1">
            <a:extLst>
              <a:ext uri="{FF2B5EF4-FFF2-40B4-BE49-F238E27FC236}">
                <a16:creationId xmlns:a16="http://schemas.microsoft.com/office/drawing/2014/main" id="{96A0595C-11A5-B6D6-2804-63452CECDB35}"/>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5</a:t>
            </a:fld>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p:cNvSpPr>
          <p:nvPr>
            <p:ph idx="1"/>
          </p:nvPr>
        </p:nvSpPr>
        <p:spPr/>
        <p:txBody>
          <a:bodyPr/>
          <a:lstStyle/>
          <a:p>
            <a:r>
              <a:rPr lang="en-US" dirty="0"/>
              <a:t>Complex health care environments</a:t>
            </a:r>
          </a:p>
          <a:p>
            <a:pPr lvl="1"/>
            <a:r>
              <a:rPr lang="en-US" sz="2600" dirty="0"/>
              <a:t>Expanding knowledge and technology</a:t>
            </a:r>
          </a:p>
          <a:p>
            <a:pPr lvl="1"/>
            <a:r>
              <a:rPr lang="en-US" sz="2600" dirty="0"/>
              <a:t>Diverse populations</a:t>
            </a:r>
          </a:p>
          <a:p>
            <a:pPr lvl="1"/>
            <a:r>
              <a:rPr lang="en-US" sz="2600" dirty="0"/>
              <a:t>Consumerism</a:t>
            </a:r>
          </a:p>
        </p:txBody>
      </p:sp>
      <p:sp>
        <p:nvSpPr>
          <p:cNvPr id="108546" name="Rectangle 2"/>
          <p:cNvSpPr>
            <a:spLocks noGrp="1"/>
          </p:cNvSpPr>
          <p:nvPr>
            <p:ph type="title"/>
          </p:nvPr>
        </p:nvSpPr>
        <p:spPr/>
        <p:txBody>
          <a:bodyPr/>
          <a:lstStyle/>
          <a:p>
            <a:r>
              <a:rPr lang="en-US" dirty="0"/>
              <a:t>Influences on Professional Nursing Practice (1 of 5)</a:t>
            </a:r>
          </a:p>
        </p:txBody>
      </p:sp>
      <p:sp>
        <p:nvSpPr>
          <p:cNvPr id="2" name="Slide Number Placeholder 1">
            <a:extLst>
              <a:ext uri="{FF2B5EF4-FFF2-40B4-BE49-F238E27FC236}">
                <a16:creationId xmlns:a16="http://schemas.microsoft.com/office/drawing/2014/main" id="{E3BB2B28-946F-B56A-1C0A-F2FB789D8098}"/>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4"/>
          <p:cNvSpPr>
            <a:spLocks noGrp="1"/>
          </p:cNvSpPr>
          <p:nvPr>
            <p:ph idx="1"/>
          </p:nvPr>
        </p:nvSpPr>
        <p:spPr/>
        <p:txBody>
          <a:bodyPr/>
          <a:lstStyle/>
          <a:p>
            <a:r>
              <a:rPr lang="en-US" dirty="0"/>
              <a:t>Influences on health care systems</a:t>
            </a:r>
          </a:p>
          <a:p>
            <a:pPr lvl="1"/>
            <a:r>
              <a:rPr lang="en-US" sz="2600" dirty="0"/>
              <a:t>Health care financing</a:t>
            </a:r>
          </a:p>
          <a:p>
            <a:pPr lvl="2"/>
            <a:r>
              <a:rPr lang="en-US" sz="2400" dirty="0"/>
              <a:t>Medicare prospective payment system (PPS)</a:t>
            </a:r>
          </a:p>
          <a:p>
            <a:pPr lvl="2"/>
            <a:r>
              <a:rPr lang="en-US" sz="2400" dirty="0"/>
              <a:t>Health maintenance  organizations (HMOs)</a:t>
            </a:r>
          </a:p>
          <a:p>
            <a:pPr lvl="2"/>
            <a:r>
              <a:rPr lang="en-US" sz="2400" dirty="0"/>
              <a:t>Preferred provider organizations (PPOs)</a:t>
            </a:r>
          </a:p>
          <a:p>
            <a:pPr lvl="2"/>
            <a:r>
              <a:rPr lang="en-US" sz="2400" dirty="0"/>
              <a:t>Value-based purchasing</a:t>
            </a:r>
          </a:p>
        </p:txBody>
      </p:sp>
      <p:sp>
        <p:nvSpPr>
          <p:cNvPr id="4" name="Title 3"/>
          <p:cNvSpPr>
            <a:spLocks noGrp="1"/>
          </p:cNvSpPr>
          <p:nvPr>
            <p:ph type="title"/>
          </p:nvPr>
        </p:nvSpPr>
        <p:spPr/>
        <p:txBody>
          <a:bodyPr/>
          <a:lstStyle/>
          <a:p>
            <a:r>
              <a:rPr lang="en-US" dirty="0"/>
              <a:t>Influences on Professional Nursing Practice (2 of 5)</a:t>
            </a:r>
          </a:p>
        </p:txBody>
      </p:sp>
      <p:sp>
        <p:nvSpPr>
          <p:cNvPr id="2" name="Slide Number Placeholder 1">
            <a:extLst>
              <a:ext uri="{FF2B5EF4-FFF2-40B4-BE49-F238E27FC236}">
                <a16:creationId xmlns:a16="http://schemas.microsoft.com/office/drawing/2014/main" id="{8B828A11-87EF-A8B0-5294-61F0C0647B8D}"/>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7</a:t>
            </a:fld>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r>
              <a:rPr lang="en-US" sz="2800" dirty="0"/>
              <a:t>Healthy Policy</a:t>
            </a:r>
          </a:p>
          <a:p>
            <a:pPr lvl="2"/>
            <a:r>
              <a:rPr lang="en-US" sz="2600" dirty="0"/>
              <a:t>Affordable Care Act (ACA)</a:t>
            </a:r>
          </a:p>
          <a:p>
            <a:pPr lvl="2"/>
            <a:r>
              <a:rPr lang="en-US" sz="2600" dirty="0"/>
              <a:t>Accountable Care Organizations (ACO)</a:t>
            </a:r>
          </a:p>
        </p:txBody>
      </p:sp>
      <p:sp>
        <p:nvSpPr>
          <p:cNvPr id="3" name="Title 2"/>
          <p:cNvSpPr>
            <a:spLocks noGrp="1"/>
          </p:cNvSpPr>
          <p:nvPr>
            <p:ph type="title"/>
          </p:nvPr>
        </p:nvSpPr>
        <p:spPr/>
        <p:txBody>
          <a:bodyPr/>
          <a:lstStyle/>
          <a:p>
            <a:br>
              <a:rPr lang="en-US" dirty="0"/>
            </a:br>
            <a:r>
              <a:rPr lang="en-US" dirty="0"/>
              <a:t>Influences on Professional Nursing Practice (3 of 5)</a:t>
            </a:r>
            <a:br>
              <a:rPr lang="en-US" dirty="0"/>
            </a:br>
            <a:endParaRPr lang="en-US" dirty="0"/>
          </a:p>
        </p:txBody>
      </p:sp>
      <p:sp>
        <p:nvSpPr>
          <p:cNvPr id="4" name="Slide Number Placeholder 3">
            <a:extLst>
              <a:ext uri="{FF2B5EF4-FFF2-40B4-BE49-F238E27FC236}">
                <a16:creationId xmlns:a16="http://schemas.microsoft.com/office/drawing/2014/main" id="{73B8C369-1289-BCD4-868A-DA2041C3A360}"/>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8</a:t>
            </a:fld>
            <a:endParaRPr lang="en-GB" dirty="0"/>
          </a:p>
        </p:txBody>
      </p:sp>
    </p:spTree>
    <p:extLst>
      <p:ext uri="{BB962C8B-B14F-4D97-AF65-F5344CB8AC3E}">
        <p14:creationId xmlns:p14="http://schemas.microsoft.com/office/powerpoint/2010/main" val="3511388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4"/>
          <p:cNvSpPr>
            <a:spLocks noGrp="1"/>
          </p:cNvSpPr>
          <p:nvPr>
            <p:ph idx="1"/>
          </p:nvPr>
        </p:nvSpPr>
        <p:spPr/>
        <p:txBody>
          <a:bodyPr/>
          <a:lstStyle/>
          <a:p>
            <a:r>
              <a:rPr lang="en-US" dirty="0"/>
              <a:t>Supporting professional practice</a:t>
            </a:r>
          </a:p>
          <a:p>
            <a:pPr lvl="1"/>
            <a:r>
              <a:rPr lang="en-US" sz="2600" dirty="0"/>
              <a:t>Professional nursing organizations</a:t>
            </a:r>
          </a:p>
          <a:p>
            <a:pPr lvl="2"/>
            <a:r>
              <a:rPr lang="en-US" sz="2400" dirty="0"/>
              <a:t>American Nurses Association (ANA)</a:t>
            </a:r>
          </a:p>
          <a:p>
            <a:pPr lvl="2"/>
            <a:r>
              <a:rPr lang="en-US" sz="2400" dirty="0"/>
              <a:t>Professional specialty  organizations</a:t>
            </a:r>
          </a:p>
          <a:p>
            <a:pPr lvl="1"/>
            <a:r>
              <a:rPr lang="en-US" sz="2600" dirty="0"/>
              <a:t>American Nurse’s Credentialing Center’s Magnet Recognition Program</a:t>
            </a:r>
          </a:p>
        </p:txBody>
      </p:sp>
      <p:sp>
        <p:nvSpPr>
          <p:cNvPr id="6" name="Rectangle 2"/>
          <p:cNvSpPr>
            <a:spLocks noGrp="1"/>
          </p:cNvSpPr>
          <p:nvPr>
            <p:ph type="title"/>
          </p:nvPr>
        </p:nvSpPr>
        <p:spPr/>
        <p:txBody>
          <a:bodyPr/>
          <a:lstStyle/>
          <a:p>
            <a:r>
              <a:rPr lang="en-US" dirty="0"/>
              <a:t>Influences on Professional Nursing Practice (4 of 5)</a:t>
            </a:r>
          </a:p>
        </p:txBody>
      </p:sp>
      <p:sp>
        <p:nvSpPr>
          <p:cNvPr id="2" name="Slide Number Placeholder 1">
            <a:extLst>
              <a:ext uri="{FF2B5EF4-FFF2-40B4-BE49-F238E27FC236}">
                <a16:creationId xmlns:a16="http://schemas.microsoft.com/office/drawing/2014/main" id="{3D34E4FE-0273-FFD2-27A5-9A3954DB6E6A}"/>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9</a:t>
            </a:fld>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7087</TotalTime>
  <Words>3974</Words>
  <Application>Microsoft Office PowerPoint</Application>
  <PresentationFormat>On-screen Show (4:3)</PresentationFormat>
  <Paragraphs>420</Paragraphs>
  <Slides>33</Slides>
  <Notes>33</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1" baseType="lpstr">
      <vt:lpstr>Arial</vt:lpstr>
      <vt:lpstr>Calibri</vt:lpstr>
      <vt:lpstr>Corbel</vt:lpstr>
      <vt:lpstr>Wingdings</vt:lpstr>
      <vt:lpstr>Wingdings 2</vt:lpstr>
      <vt:lpstr>Wingdings 3</vt:lpstr>
      <vt:lpstr>Office Theme</vt:lpstr>
      <vt:lpstr>Acrobat Document</vt:lpstr>
      <vt:lpstr>Chapter 1 </vt:lpstr>
      <vt:lpstr>Professional Nursing Practice  (1 of 3)</vt:lpstr>
      <vt:lpstr>Professional Nursing Practice  (2 of 3)</vt:lpstr>
      <vt:lpstr>Professional Nursing Practice  (3 of 3)</vt:lpstr>
      <vt:lpstr>Standards of Professional Nursing Practice</vt:lpstr>
      <vt:lpstr>Influences on Professional Nursing Practice (1 of 5)</vt:lpstr>
      <vt:lpstr>Influences on Professional Nursing Practice (2 of 5)</vt:lpstr>
      <vt:lpstr> Influences on Professional Nursing Practice (3 of 5) </vt:lpstr>
      <vt:lpstr>Influences on Professional Nursing Practice (4 of 5)</vt:lpstr>
      <vt:lpstr>Influences on Professional Nursing Practice (5 of 5) </vt:lpstr>
      <vt:lpstr>Patient-Centered Care</vt:lpstr>
      <vt:lpstr>Clinical Judgement</vt:lpstr>
      <vt:lpstr>The Nursing Process in Nursing Practice (1 of 2)</vt:lpstr>
      <vt:lpstr>Nursing Process in Nursing Practice (2 of 2)</vt:lpstr>
      <vt:lpstr>Nursing Practice Frameworks</vt:lpstr>
      <vt:lpstr>Concept Map</vt:lpstr>
      <vt:lpstr>Conceptual Care Map</vt:lpstr>
      <vt:lpstr>Continuum of Patient Care</vt:lpstr>
      <vt:lpstr>Delivery of Nursing Care</vt:lpstr>
      <vt:lpstr>Supporting Caregivers</vt:lpstr>
      <vt:lpstr>Interprofessional Partnerships</vt:lpstr>
      <vt:lpstr>Communication</vt:lpstr>
      <vt:lpstr>Delegation and Assignment</vt:lpstr>
      <vt:lpstr>Delegation in Nursing Practice</vt:lpstr>
      <vt:lpstr>Safety</vt:lpstr>
      <vt:lpstr>Safety and Quality Improvement</vt:lpstr>
      <vt:lpstr>Quality Improvement</vt:lpstr>
      <vt:lpstr> Quality Improvement System </vt:lpstr>
      <vt:lpstr>Informatics and Healthcare Technology</vt:lpstr>
      <vt:lpstr>Evidence-Based Practice (1 of 2)</vt:lpstr>
      <vt:lpstr>Evidence-Based Practice (2 of 2)</vt:lpstr>
      <vt:lpstr>Audience Response Question (1 of 2)</vt:lpstr>
      <vt:lpstr>Audience Response Question (2 of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Cory Retherford</dc:creator>
  <cp:lastModifiedBy>Sushant Nayal (IL-IN)</cp:lastModifiedBy>
  <cp:revision>301</cp:revision>
  <dcterms:created xsi:type="dcterms:W3CDTF">2011-08-28T20:46:00Z</dcterms:created>
  <dcterms:modified xsi:type="dcterms:W3CDTF">2023-10-30T11:54:26Z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1033-10.2.0.5978</vt:lpwstr>
  </property>
</Properties>
</file>