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60" r:id="rId1"/>
  </p:sldMasterIdLst>
  <p:notesMasterIdLst>
    <p:notesMasterId r:id="rId35"/>
  </p:notesMasterIdLst>
  <p:handoutMasterIdLst>
    <p:handoutMasterId r:id="rId36"/>
  </p:handoutMasterIdLst>
  <p:sldIdLst>
    <p:sldId id="256" r:id="rId2"/>
    <p:sldId id="258" r:id="rId3"/>
    <p:sldId id="261" r:id="rId4"/>
    <p:sldId id="291" r:id="rId5"/>
    <p:sldId id="373" r:id="rId6"/>
    <p:sldId id="293" r:id="rId7"/>
    <p:sldId id="294" r:id="rId8"/>
    <p:sldId id="295" r:id="rId9"/>
    <p:sldId id="374" r:id="rId10"/>
    <p:sldId id="378" r:id="rId11"/>
    <p:sldId id="299" r:id="rId12"/>
    <p:sldId id="375" r:id="rId13"/>
    <p:sldId id="379" r:id="rId14"/>
    <p:sldId id="376" r:id="rId15"/>
    <p:sldId id="380" r:id="rId16"/>
    <p:sldId id="321" r:id="rId17"/>
    <p:sldId id="322" r:id="rId18"/>
    <p:sldId id="377" r:id="rId19"/>
    <p:sldId id="324" r:id="rId20"/>
    <p:sldId id="346" r:id="rId21"/>
    <p:sldId id="381" r:id="rId22"/>
    <p:sldId id="382" r:id="rId23"/>
    <p:sldId id="330" r:id="rId24"/>
    <p:sldId id="383" r:id="rId25"/>
    <p:sldId id="333" r:id="rId26"/>
    <p:sldId id="348" r:id="rId27"/>
    <p:sldId id="334" r:id="rId28"/>
    <p:sldId id="336" r:id="rId29"/>
    <p:sldId id="339" r:id="rId30"/>
    <p:sldId id="384" r:id="rId31"/>
    <p:sldId id="385" r:id="rId32"/>
    <p:sldId id="318" r:id="rId33"/>
    <p:sldId id="372" r:id="rId34"/>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1pPr>
    <a:lvl2pPr marL="4572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2pPr>
    <a:lvl3pPr marL="9144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3pPr>
    <a:lvl4pPr marL="13716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4pPr>
    <a:lvl5pPr marL="1828800" algn="l" rtl="0" fontAlgn="base">
      <a:spcBef>
        <a:spcPct val="0"/>
      </a:spcBef>
      <a:spcAft>
        <a:spcPct val="0"/>
      </a:spcAft>
      <a:defRPr kern="1200">
        <a:solidFill>
          <a:schemeClr val="tx1"/>
        </a:solidFill>
        <a:latin typeface="Arial" panose="020B0604020202020204" pitchFamily="34" charset="0"/>
        <a:ea typeface="MS PGothic" panose="020B0600070205080204" charset="-128"/>
        <a:cs typeface="MS PGothic" panose="020B0600070205080204" charset="-128"/>
      </a:defRPr>
    </a:lvl5pPr>
    <a:lvl6pPr marL="22860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6pPr>
    <a:lvl7pPr marL="27432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7pPr>
    <a:lvl8pPr marL="32004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8pPr>
    <a:lvl9pPr marL="3657600" algn="l" defTabSz="914400" rtl="0" eaLnBrk="1" latinLnBrk="0" hangingPunct="1">
      <a:defRPr kern="1200">
        <a:solidFill>
          <a:schemeClr val="tx1"/>
        </a:solidFill>
        <a:latin typeface="Arial" panose="020B0604020202020204" pitchFamily="34" charset="0"/>
        <a:ea typeface="MS PGothic" panose="020B0600070205080204" charset="-128"/>
        <a:cs typeface="MS PGothic" panose="020B060007020508020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Mariann Harding" initials="MH" lastIdx="3" clrIdx="6">
    <p:extLst>
      <p:ext uri="{19B8F6BF-5375-455C-9EA6-DF929625EA0E}">
        <p15:presenceInfo xmlns:p15="http://schemas.microsoft.com/office/powerpoint/2012/main" userId="1fbd019c5c0d72c1" providerId="Windows Live"/>
      </p:ext>
    </p:extLst>
  </p:cmAuthor>
  <p:cmAuthor id="1" name="Owner" initials="O" lastIdx="1" clrIdx="0"/>
  <p:cmAuthor id="2" name="Mariann H." initials="MH" lastIdx="1" clrIdx="1"/>
  <p:cmAuthor id="3" name="user" initials="u" lastIdx="1" clrIdx="2"/>
  <p:cmAuthor id="4" name="HARDING, MARIANN" initials="HM" lastIdx="1" clrIdx="3">
    <p:extLst>
      <p:ext uri="{19B8F6BF-5375-455C-9EA6-DF929625EA0E}">
        <p15:presenceInfo xmlns:p15="http://schemas.microsoft.com/office/powerpoint/2012/main" userId="S-1-5-21-1219737739-2408430587-3138061770-1001" providerId="AD"/>
      </p:ext>
    </p:extLst>
  </p:cmAuthor>
  <p:cmAuthor id="5" name="Laura Bayless" initials="LB" lastIdx="1" clrIdx="4">
    <p:extLst>
      <p:ext uri="{19B8F6BF-5375-455C-9EA6-DF929625EA0E}">
        <p15:presenceInfo xmlns:p15="http://schemas.microsoft.com/office/powerpoint/2012/main" userId="4ab7b53d5a0bb68e" providerId="Windows Live"/>
      </p:ext>
    </p:extLst>
  </p:cmAuthor>
  <p:cmAuthor id="6" name="AQ" initials="AQ" lastIdx="2"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3D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842" autoAdjust="0"/>
    <p:restoredTop sz="96247" autoAdjust="0"/>
  </p:normalViewPr>
  <p:slideViewPr>
    <p:cSldViewPr snapToGrid="0" snapToObjects="1">
      <p:cViewPr varScale="1">
        <p:scale>
          <a:sx n="63" d="100"/>
          <a:sy n="63" d="100"/>
        </p:scale>
        <p:origin x="560" y="56"/>
      </p:cViewPr>
      <p:guideLst>
        <p:guide orient="horz" pos="2160"/>
        <p:guide pos="2880"/>
      </p:guideLst>
    </p:cSldViewPr>
  </p:slideViewPr>
  <p:outlineViewPr>
    <p:cViewPr>
      <p:scale>
        <a:sx n="33" d="100"/>
        <a:sy n="33" d="100"/>
      </p:scale>
      <p:origin x="0" y="-13860"/>
    </p:cViewPr>
    <p:sldLst>
      <p:sld r:id="rId1" collapse="1"/>
      <p:sld r:id="rId2" collapse="1"/>
    </p:sldLst>
  </p:outlineViewPr>
  <p:notesTextViewPr>
    <p:cViewPr>
      <p:scale>
        <a:sx n="150" d="100"/>
        <a:sy n="150" d="100"/>
      </p:scale>
      <p:origin x="0" y="0"/>
    </p:cViewPr>
  </p:notesTextViewPr>
  <p:sorterViewPr>
    <p:cViewPr varScale="1">
      <p:scale>
        <a:sx n="1" d="1"/>
        <a:sy n="1" d="1"/>
      </p:scale>
      <p:origin x="0" y="0"/>
    </p:cViewPr>
  </p:sorterViewPr>
  <p:notesViewPr>
    <p:cSldViewPr snapToGrid="0" snapToObjects="1">
      <p:cViewPr>
        <p:scale>
          <a:sx n="100" d="100"/>
          <a:sy n="100" d="100"/>
        </p:scale>
        <p:origin x="126" y="-24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slide" Target="slides/slide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ea typeface="MS PGothic" panose="020B0600070205080204" charset="-128"/>
                <a:cs typeface="+mn-cs"/>
              </a:defRPr>
            </a:lvl1pPr>
          </a:lstStyle>
          <a:p>
            <a:pPr>
              <a:defRPr/>
            </a:pPr>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smtClean="0">
                <a:ea typeface="MS PGothic" panose="020B0600070205080204" charset="-128"/>
                <a:cs typeface="+mn-cs"/>
              </a:defRPr>
            </a:lvl1pPr>
          </a:lstStyle>
          <a:p>
            <a:pPr>
              <a:defRPr/>
            </a:pPr>
            <a:fld id="{58251161-5454-4BC3-969E-74BEC69A6CF0}" type="datetimeFigureOut">
              <a:rPr lang="en-US"/>
              <a:t>2/3/2026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smtClean="0">
                <a:ea typeface="MS PGothic" panose="020B0600070205080204" charset="-128"/>
                <a:cs typeface="+mn-cs"/>
              </a:defRPr>
            </a:lvl1pPr>
          </a:lstStyle>
          <a:p>
            <a:pPr>
              <a:defRPr/>
            </a:pPr>
            <a:r>
              <a:rPr lang="en-US" dirty="0"/>
              <a:t>Copyright   2014 by Mosby, an imprint of Elsevier Inc.</a:t>
            </a:r>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smtClean="0">
                <a:ea typeface="MS PGothic" panose="020B0600070205080204" charset="-128"/>
                <a:cs typeface="+mn-cs"/>
              </a:defRPr>
            </a:lvl1pPr>
          </a:lstStyle>
          <a:p>
            <a:pPr>
              <a:defRPr/>
            </a:pPr>
            <a:fld id="{88CABFEC-AB0B-469C-BC8E-A41D927DEA70}" type="slidenum">
              <a:rPr lang="en-US"/>
              <a:t>‹#›</a:t>
            </a:fld>
            <a:endParaRPr lang="en-US" dirty="0"/>
          </a:p>
        </p:txBody>
      </p:sp>
    </p:spTree>
    <p:extLst>
      <p:ext uri="{BB962C8B-B14F-4D97-AF65-F5344CB8AC3E}">
        <p14:creationId xmlns:p14="http://schemas.microsoft.com/office/powerpoint/2010/main" val="28421636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wrap="square" lIns="91440" tIns="45720" rIns="91440" bIns="45720" numCol="1" anchor="t" anchorCtr="0" compatLnSpc="1"/>
          <a:lstStyle>
            <a:lvl1pPr algn="r">
              <a:defRPr sz="1200">
                <a:latin typeface="Calibri" panose="020F0502020204030204" pitchFamily="-110" charset="0"/>
                <a:ea typeface="MS PGothic" panose="020B0600070205080204" charset="-128"/>
                <a:cs typeface="+mn-cs"/>
              </a:defRPr>
            </a:lvl1pPr>
          </a:lstStyle>
          <a:p>
            <a:pPr>
              <a:defRPr/>
            </a:pPr>
            <a:fld id="{3A1071C6-5AF8-4F00-82F8-5056DF46533E}" type="datetime1">
              <a:rPr lang="en-US"/>
              <a:t>2/3/2026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smtClean="0">
                <a:latin typeface="+mn-lt"/>
                <a:ea typeface="+mn-ea"/>
                <a:cs typeface="+mn-cs"/>
              </a:defRPr>
            </a:lvl1pPr>
          </a:lstStyle>
          <a:p>
            <a:pPr>
              <a:defRPr/>
            </a:pPr>
            <a:r>
              <a:rPr lang="en-US" dirty="0"/>
              <a:t>Copyright   2014 by Mosby, an imprint of Elsevier Inc.</a:t>
            </a:r>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lstStyle>
            <a:lvl1pPr algn="r">
              <a:defRPr sz="1200">
                <a:latin typeface="Calibri" panose="020F0502020204030204" pitchFamily="-110" charset="0"/>
                <a:ea typeface="MS PGothic" panose="020B0600070205080204" charset="-128"/>
                <a:cs typeface="+mn-cs"/>
              </a:defRPr>
            </a:lvl1pPr>
          </a:lstStyle>
          <a:p>
            <a:pPr>
              <a:defRPr/>
            </a:pPr>
            <a:fld id="{9926B64A-6D73-4009-987B-5FDBAD92B3BA}" type="slidenum">
              <a:rPr lang="en-US"/>
              <a:t>‹#›</a:t>
            </a:fld>
            <a:endParaRPr lang="en-US" dirty="0"/>
          </a:p>
        </p:txBody>
      </p:sp>
    </p:spTree>
    <p:extLst>
      <p:ext uri="{BB962C8B-B14F-4D97-AF65-F5344CB8AC3E}">
        <p14:creationId xmlns:p14="http://schemas.microsoft.com/office/powerpoint/2010/main" val="3545768215"/>
      </p:ext>
    </p:extLst>
  </p:cSld>
  <p:clrMap bg1="lt1" tx1="dk1" bg2="lt2" tx2="dk2" accent1="accent1" accent2="accent2" accent3="accent3" accent4="accent4" accent5="accent5" accent6="accent6" hlink="hlink" folHlink="folHlink"/>
  <p:hf hdr="0" dt="0"/>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charset="-128"/>
        <a:cs typeface="MS PGothic" panose="020B060007020508020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evolve.elsevier.com/Lewis/medsurg"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bwMode="auto">
          <a:noFill/>
          <a:ln>
            <a:solidFill>
              <a:srgbClr val="000000"/>
            </a:solidFill>
            <a:miter lim="800000"/>
          </a:ln>
        </p:spPr>
      </p:sp>
      <p:sp>
        <p:nvSpPr>
          <p:cNvPr id="30723" name="Notes Placeholder 2"/>
          <p:cNvSpPr>
            <a:spLocks noGrp="1"/>
          </p:cNvSpPr>
          <p:nvPr>
            <p:ph type="body" idx="1"/>
          </p:nvPr>
        </p:nvSpPr>
        <p:spPr bwMode="auto"/>
        <p:txBody>
          <a:bodyPr wrap="square" numCol="1" anchor="t" anchorCtr="0" compatLnSpc="1"/>
          <a:lstStyle/>
          <a:p>
            <a:pPr marL="173990" indent="-173990">
              <a:buFont typeface="Arial" panose="020B0604020202020204" pitchFamily="34" charset="0"/>
              <a:buChar char="•"/>
              <a:defRPr/>
            </a:pPr>
            <a:r>
              <a:rPr lang="en-US" dirty="0">
                <a:ea typeface="MS PGothic" panose="020B0600070205080204" charset="-128"/>
              </a:rPr>
              <a:t>This chapter presents an overview of professional nursing practice, discussing the wide variety of roles and responsibilities that nurses fulfill to meet society’s health care needs. </a:t>
            </a:r>
          </a:p>
          <a:p>
            <a:pPr>
              <a:defRPr/>
            </a:pPr>
            <a:endParaRPr lang="en-US" dirty="0">
              <a:ea typeface="MS PGothic" panose="020B0600070205080204" charset="-128"/>
            </a:endParaRPr>
          </a:p>
        </p:txBody>
      </p:sp>
      <p:sp>
        <p:nvSpPr>
          <p:cNvPr id="16387" name="Slide Number Placeholder 3"/>
          <p:cNvSpPr>
            <a:spLocks noGrp="1"/>
          </p:cNvSpPr>
          <p:nvPr>
            <p:ph type="sldNum" sz="quarter" idx="5"/>
          </p:nvPr>
        </p:nvSpPr>
        <p:spPr bwMode="auto">
          <a:noFill/>
          <a:ln>
            <a:miter lim="800000"/>
          </a:ln>
        </p:spPr>
        <p:txBody>
          <a:bodyPr/>
          <a:lstStyle/>
          <a:p>
            <a:fld id="{9D47D530-7620-4123-B738-3ECA895050A6}" type="slidenum">
              <a:rPr lang="en-US" smtClean="0">
                <a:latin typeface="Calibri" panose="020F0502020204030204" pitchFamily="-110" charset="0"/>
                <a:ea typeface="MS PGothic" panose="020B0600070205080204" charset="-128"/>
                <a:cs typeface="MS PGothic" panose="020B0600070205080204" charset="-128"/>
              </a:rPr>
              <a:t>1</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2018 by Mosby, an imprint of Elsevier Inc.</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Provides a structure for delivering nursing care that nurses use to achieve the best patient outcomes</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10</a:t>
            </a:fld>
            <a:endParaRPr lang="en-US" dirty="0"/>
          </a:p>
        </p:txBody>
      </p:sp>
    </p:spTree>
    <p:extLst>
      <p:ext uri="{BB962C8B-B14F-4D97-AF65-F5344CB8AC3E}">
        <p14:creationId xmlns:p14="http://schemas.microsoft.com/office/powerpoint/2010/main" val="36057936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TextEdit="1"/>
          </p:cNvSpPr>
          <p:nvPr>
            <p:ph type="sldImg"/>
          </p:nvPr>
        </p:nvSpPr>
        <p:spPr bwMode="auto">
          <a:noFill/>
          <a:ln>
            <a:solidFill>
              <a:srgbClr val="000000"/>
            </a:solidFill>
            <a:miter lim="800000"/>
          </a:ln>
        </p:spPr>
      </p:sp>
      <p:sp>
        <p:nvSpPr>
          <p:cNvPr id="40963" name="Notes Placeholder 2"/>
          <p:cNvSpPr>
            <a:spLocks noGrp="1"/>
          </p:cNvSpPr>
          <p:nvPr>
            <p:ph type="body" idx="1"/>
          </p:nvPr>
        </p:nvSpPr>
        <p:spPr bwMode="auto"/>
        <p:txBody>
          <a:bodyPr wrap="square" numCol="1" anchor="t" anchorCtr="0" compatLnSpc="1"/>
          <a:lstStyle/>
          <a:p>
            <a:pPr marL="173990" indent="-173990">
              <a:buFontTx/>
              <a:buChar char="•"/>
              <a:defRPr/>
            </a:pPr>
            <a:r>
              <a:rPr lang="en-US" dirty="0">
                <a:ea typeface="MS PGothic" panose="020B0600070205080204" charset="-128"/>
                <a:cs typeface="Arial" panose="020B0604020202020204" pitchFamily="34" charset="0"/>
              </a:rPr>
              <a:t>Assessment—collection of subjective and objective data on which to base of the plan of care</a:t>
            </a:r>
            <a:r>
              <a:rPr lang="en-US" dirty="0">
                <a:solidFill>
                  <a:srgbClr val="00B050"/>
                </a:solidFill>
                <a:ea typeface="MS PGothic" panose="020B0600070205080204" charset="-128"/>
                <a:cs typeface="Arial" panose="020B0604020202020204" pitchFamily="34" charset="0"/>
              </a:rPr>
              <a:t>.</a:t>
            </a:r>
            <a:endParaRPr lang="en-US" dirty="0">
              <a:ea typeface="MS PGothic" panose="020B0600070205080204" charset="-128"/>
              <a:cs typeface="Arial" panose="020B0604020202020204" pitchFamily="34" charset="0"/>
            </a:endParaRPr>
          </a:p>
          <a:p>
            <a:pPr marL="173990" indent="-173990">
              <a:buFontTx/>
              <a:buChar char="•"/>
              <a:defRPr/>
            </a:pPr>
            <a:r>
              <a:rPr lang="en-US" dirty="0">
                <a:ea typeface="MS PGothic" panose="020B0600070205080204" charset="-128"/>
                <a:cs typeface="Arial" panose="020B0604020202020204" pitchFamily="34" charset="0"/>
              </a:rPr>
              <a:t>Diagnosis—</a:t>
            </a:r>
            <a:r>
              <a:rPr lang="en-US" dirty="0">
                <a:cs typeface="Arial" panose="020B0604020202020204" pitchFamily="34" charset="0"/>
              </a:rPr>
              <a:t>the act of analyzing the assessment data and making conclusions.</a:t>
            </a:r>
          </a:p>
          <a:p>
            <a:pPr marL="173990" indent="-173990">
              <a:buFontTx/>
              <a:buChar char="•"/>
              <a:defRPr/>
            </a:pPr>
            <a:r>
              <a:rPr lang="en-US" dirty="0">
                <a:ea typeface="MS PGothic" panose="020B0600070205080204" charset="-128"/>
                <a:cs typeface="Arial" panose="020B0604020202020204" pitchFamily="34" charset="0"/>
              </a:rPr>
              <a:t>Planning—patient outcomes or goals are developed, and nursing interventions are identified to accomplish the outcomes.</a:t>
            </a:r>
          </a:p>
          <a:p>
            <a:pPr marL="173990" indent="-173990">
              <a:buFontTx/>
              <a:buChar char="•"/>
              <a:defRPr/>
            </a:pPr>
            <a:r>
              <a:rPr lang="en-US" dirty="0">
                <a:ea typeface="MS PGothic" panose="020B0600070205080204" charset="-128"/>
                <a:cs typeface="Arial" panose="020B0604020202020204" pitchFamily="34" charset="0"/>
              </a:rPr>
              <a:t>Implementation—action phase with the use of nursing interventions.</a:t>
            </a:r>
          </a:p>
          <a:p>
            <a:pPr marL="173990" indent="-173990">
              <a:buFontTx/>
              <a:buChar char="•"/>
              <a:defRPr/>
            </a:pPr>
            <a:r>
              <a:rPr lang="en-US" dirty="0">
                <a:ea typeface="MS PGothic" panose="020B0600070205080204" charset="-128"/>
                <a:cs typeface="Arial" panose="020B0604020202020204" pitchFamily="34" charset="0"/>
              </a:rPr>
              <a:t>Evaluation—continual activity; it is determined whether the patient outcomes were met.</a:t>
            </a:r>
          </a:p>
          <a:p>
            <a:pPr marL="173990" indent="-173990">
              <a:buFontTx/>
              <a:buChar char="•"/>
              <a:defRPr/>
            </a:pPr>
            <a:r>
              <a:rPr lang="en-US" dirty="0">
                <a:cs typeface="Arial" panose="020B0604020202020204" pitchFamily="34" charset="0"/>
              </a:rPr>
              <a:t>May need to obtain more assessment and revise diagnoses, outcomes, and interventions.</a:t>
            </a:r>
          </a:p>
          <a:p>
            <a:pPr marL="171450" indent="-171450">
              <a:buFont typeface="Arial" panose="020B0604020202020204" pitchFamily="34" charset="0"/>
              <a:buChar char="•"/>
            </a:pPr>
            <a:r>
              <a:rPr lang="en-US" dirty="0">
                <a:cs typeface="Arial" panose="020B0604020202020204" pitchFamily="34" charset="0"/>
                <a:sym typeface="+mn-ea"/>
              </a:rPr>
              <a:t>The nursing process is a problem-solving approach. Once started, it is a continuous and cyclic.</a:t>
            </a:r>
          </a:p>
          <a:p>
            <a:pPr marL="171450" indent="-171450">
              <a:buFont typeface="Arial" panose="020B0604020202020204" pitchFamily="34" charset="0"/>
              <a:buChar char="•"/>
            </a:pPr>
            <a:r>
              <a:rPr lang="en-US" dirty="0">
                <a:ea typeface="MS PGothic" panose="020B0600070205080204" charset="-128"/>
                <a:cs typeface="Arial" panose="020B0604020202020204" pitchFamily="34" charset="0"/>
                <a:sym typeface="+mn-ea"/>
              </a:rPr>
              <a:t>See Fig. 1-3, Nursing Process, from the textbook.</a:t>
            </a:r>
            <a:endParaRPr lang="en-US" dirty="0">
              <a:cs typeface="Arial" panose="020B0604020202020204" pitchFamily="34" charset="0"/>
            </a:endParaRPr>
          </a:p>
          <a:p>
            <a:pPr marL="173990" indent="-173990">
              <a:buFontTx/>
              <a:buChar char="•"/>
              <a:defRPr/>
            </a:pPr>
            <a:endParaRPr lang="en-US" dirty="0">
              <a:latin typeface="Arial" panose="020B0604020202020204" pitchFamily="34" charset="0"/>
              <a:ea typeface="MS PGothic" panose="020B0600070205080204" charset="-128"/>
              <a:cs typeface="Arial" panose="020B0604020202020204" pitchFamily="34" charset="0"/>
            </a:endParaRPr>
          </a:p>
          <a:p>
            <a:pPr>
              <a:buFontTx/>
              <a:buNone/>
              <a:defRPr/>
            </a:pPr>
            <a:endParaRPr lang="en-US" dirty="0">
              <a:latin typeface="Arial" panose="020B0604020202020204" pitchFamily="34" charset="0"/>
              <a:ea typeface="MS PGothic" panose="020B0600070205080204" charset="-128"/>
              <a:cs typeface="Arial" panose="020B0604020202020204" pitchFamily="34" charset="0"/>
            </a:endParaRPr>
          </a:p>
          <a:p>
            <a:pPr>
              <a:defRPr/>
            </a:pPr>
            <a:endParaRPr lang="en-US" dirty="0">
              <a:latin typeface="Arial" panose="020B0604020202020204" pitchFamily="34" charset="0"/>
              <a:ea typeface="MS PGothic" panose="020B0600070205080204" charset="-128"/>
              <a:cs typeface="Arial" panose="020B0604020202020204" pitchFamily="34" charset="0"/>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Nursing Process (ADPIE)</a:t>
            </a:r>
          </a:p>
          <a:p>
            <a:pPr marL="171450" indent="-171450">
              <a:buFont typeface="Arial" panose="020B0604020202020204" pitchFamily="34" charset="0"/>
              <a:buChar char="•"/>
            </a:pPr>
            <a:r>
              <a:rPr lang="en-US" dirty="0"/>
              <a:t>Tanner’s Model includes phases of Noticing, Interpreting, Responding, and Reflecting</a:t>
            </a:r>
          </a:p>
          <a:p>
            <a:pPr marL="171450" indent="-171450">
              <a:buFont typeface="Arial" panose="020B0604020202020204" pitchFamily="34" charset="0"/>
              <a:buChar char="•"/>
            </a:pPr>
            <a:r>
              <a:rPr lang="en-US" dirty="0"/>
              <a:t>NCCJMM was designed to test clinical judgement on NCLEX-RN.</a:t>
            </a:r>
          </a:p>
          <a:p>
            <a:pPr marL="171450" indent="-171450">
              <a:buFont typeface="Arial" panose="020B0604020202020204" pitchFamily="34" charset="0"/>
              <a:buChar char="•"/>
            </a:pPr>
            <a:r>
              <a:rPr lang="en-US" dirty="0"/>
              <a:t>All 3 models emphasize assessment, making decisions, taking action, and evaluating outcomes.</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Assess, Act, Reassess is a “shortened version” of the nursing process.</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rPr>
              <a:t>See Fig. 1.4, Comparison of the phases of clinical practice frameworks, in the textbook.</a:t>
            </a:r>
            <a:endParaRPr lang="en-US" dirty="0"/>
          </a:p>
        </p:txBody>
      </p:sp>
      <p:sp>
        <p:nvSpPr>
          <p:cNvPr id="4" name="Footer Placeholder 3"/>
          <p:cNvSpPr>
            <a:spLocks noGrp="1"/>
          </p:cNvSpPr>
          <p:nvPr>
            <p:ph type="ftr" sz="quarter" idx="4"/>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12</a:t>
            </a:fld>
            <a:endParaRPr lang="en-US" dirty="0"/>
          </a:p>
        </p:txBody>
      </p:sp>
    </p:spTree>
    <p:extLst>
      <p:ext uri="{BB962C8B-B14F-4D97-AF65-F5344CB8AC3E}">
        <p14:creationId xmlns:p14="http://schemas.microsoft.com/office/powerpoint/2010/main" val="25059642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Documentation showing how students customize patient care</a:t>
            </a:r>
          </a:p>
          <a:p>
            <a:pPr marL="171450" indent="-171450">
              <a:buFont typeface="Arial" panose="020B0604020202020204" pitchFamily="34" charset="0"/>
              <a:buChar char="•"/>
            </a:pPr>
            <a:r>
              <a:rPr lang="en-US" dirty="0"/>
              <a:t>Include rationale for selected interventions</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13</a:t>
            </a:fld>
            <a:endParaRPr lang="en-US" dirty="0"/>
          </a:p>
        </p:txBody>
      </p:sp>
    </p:spTree>
    <p:extLst>
      <p:ext uri="{BB962C8B-B14F-4D97-AF65-F5344CB8AC3E}">
        <p14:creationId xmlns:p14="http://schemas.microsoft.com/office/powerpoint/2010/main" val="22992453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Concept mapping is used to teach the nursing process and care planning</a:t>
            </a:r>
          </a:p>
          <a:p>
            <a:pPr marL="171450" indent="-171450">
              <a:buFont typeface="Arial" panose="020B0604020202020204" pitchFamily="34" charset="0"/>
              <a:buChar char="•"/>
            </a:pPr>
            <a:r>
              <a:rPr lang="en-US" dirty="0"/>
              <a:t>Various formats for concept maps</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i="0" dirty="0"/>
              <a:t>Conceptual care maps </a:t>
            </a:r>
            <a:r>
              <a:rPr lang="en-US" dirty="0"/>
              <a:t>blend a concept map and a nursing care plan.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Assessment data used to identify the patient’s primary health concern is in the center.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Diagnostic testing data, treatments, and medications surround the assessment data.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Positioned below are clinical problems or nursing diagnoses that represent the patient’s responses to the health state.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Listed with those are the supporting assessment data, outcomes, nursing interventions with rationales, and evaluation. </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After completing the map, you draw connections between identified relationships and concepts.</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A conceptual care map creator is available online on the website for this book.</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dirty="0"/>
              <a:t>An example of a conceptual care map is shown on the student Evolve site </a:t>
            </a:r>
            <a:r>
              <a:rPr lang="en-US" sz="1200" u="none" strike="noStrike" kern="1200" dirty="0">
                <a:solidFill>
                  <a:schemeClr val="tx1"/>
                </a:solidFill>
                <a:effectLst/>
                <a:latin typeface="+mn-lt"/>
                <a:ea typeface="MS PGothic" panose="020B0600070205080204" charset="-128"/>
                <a:cs typeface="MS PGothic" panose="020B0600070205080204" charset="-128"/>
                <a:hlinkClick r:id="rId3"/>
              </a:rPr>
              <a:t>http://evolve.elsevier.com/Lewis/medsurg</a:t>
            </a:r>
            <a:endParaRPr lang="en-US" dirty="0"/>
          </a:p>
          <a:p>
            <a:pPr marL="0" indent="0">
              <a:buFont typeface="Arial" panose="020B0604020202020204" pitchFamily="34" charset="0"/>
              <a:buNone/>
            </a:pPr>
            <a:endParaRPr lang="en-US" dirty="0"/>
          </a:p>
        </p:txBody>
      </p:sp>
      <p:sp>
        <p:nvSpPr>
          <p:cNvPr id="4" name="Footer Placeholder 3"/>
          <p:cNvSpPr>
            <a:spLocks noGrp="1"/>
          </p:cNvSpPr>
          <p:nvPr>
            <p:ph type="ftr" sz="quarter" idx="4"/>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14</a:t>
            </a:fld>
            <a:endParaRPr lang="en-US" dirty="0"/>
          </a:p>
        </p:txBody>
      </p:sp>
    </p:spTree>
    <p:extLst>
      <p:ext uri="{BB962C8B-B14F-4D97-AF65-F5344CB8AC3E}">
        <p14:creationId xmlns:p14="http://schemas.microsoft.com/office/powerpoint/2010/main" val="3325425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Describe health care needs of individuals, families and populations and the care and services required to address these needs and promote health.</a:t>
            </a:r>
          </a:p>
          <a:p>
            <a:pPr marL="171450" indent="-171450">
              <a:buFont typeface="Arial" panose="020B0604020202020204" pitchFamily="34" charset="0"/>
              <a:buChar char="•"/>
            </a:pPr>
            <a:r>
              <a:rPr lang="en-US" dirty="0"/>
              <a:t>See Fig. 1.5, Spheres of Care, in the textbook.</a:t>
            </a:r>
          </a:p>
          <a:p>
            <a:pPr marL="628650" lvl="1" indent="-171450">
              <a:buFont typeface="Arial" panose="020B0604020202020204" pitchFamily="34" charset="0"/>
              <a:buChar char="•"/>
            </a:pPr>
            <a:r>
              <a:rPr lang="en-US" dirty="0"/>
              <a:t>Wellness and disease prevention – used by most people and centers around care for minor injuries and illness and health promotion interventions</a:t>
            </a:r>
          </a:p>
          <a:p>
            <a:pPr marL="628650" lvl="1" indent="-171450">
              <a:buFont typeface="Arial" panose="020B0604020202020204" pitchFamily="34" charset="0"/>
              <a:buChar char="•"/>
            </a:pPr>
            <a:r>
              <a:rPr lang="en-US" dirty="0"/>
              <a:t>Chronic disease care – used by people with one or more chronic health conditions that need ongoing management</a:t>
            </a:r>
          </a:p>
          <a:p>
            <a:pPr marL="628650" lvl="1" indent="-171450">
              <a:buFont typeface="Arial" panose="020B0604020202020204" pitchFamily="34" charset="0"/>
              <a:buChar char="•"/>
            </a:pPr>
            <a:r>
              <a:rPr lang="en-US" dirty="0"/>
              <a:t>Regenerative or restorative care – people who have unexpected serious health events, major illness or a serious injury</a:t>
            </a:r>
          </a:p>
          <a:p>
            <a:pPr marL="628650" lvl="1" indent="-171450">
              <a:buFont typeface="Arial" panose="020B0604020202020204" pitchFamily="34" charset="0"/>
              <a:buChar char="•"/>
            </a:pPr>
            <a:r>
              <a:rPr lang="en-US" dirty="0"/>
              <a:t>Hospice/palliative/supportive care – care needed across the trajectory of serious illness including hospice and end-of-life care</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15</a:t>
            </a:fld>
            <a:endParaRPr lang="en-US" dirty="0"/>
          </a:p>
        </p:txBody>
      </p:sp>
    </p:spTree>
    <p:extLst>
      <p:ext uri="{BB962C8B-B14F-4D97-AF65-F5344CB8AC3E}">
        <p14:creationId xmlns:p14="http://schemas.microsoft.com/office/powerpoint/2010/main" val="28133304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i="0" dirty="0"/>
              <a:t>Care setting is often based on cost, insurance and personal finances</a:t>
            </a:r>
          </a:p>
          <a:p>
            <a:pPr marL="171450" indent="-171450">
              <a:buFont typeface="Arial" panose="020B0604020202020204" pitchFamily="34" charset="0"/>
              <a:buChar char="•"/>
            </a:pPr>
            <a:r>
              <a:rPr lang="en-US" i="0" dirty="0"/>
              <a:t>Patients often move among a multitude of different health care settings. </a:t>
            </a:r>
          </a:p>
          <a:p>
            <a:pPr marL="171450" indent="-171450">
              <a:buFont typeface="Arial" panose="020B0604020202020204" pitchFamily="34" charset="0"/>
              <a:buChar char="•"/>
            </a:pPr>
            <a:r>
              <a:rPr lang="en-US" i="0" dirty="0"/>
              <a:t>Community-based health care settings include ambulatory care, transitional care, and long-term care. </a:t>
            </a:r>
          </a:p>
          <a:p>
            <a:pPr marL="628650" lvl="1" indent="-171450">
              <a:buFont typeface="Arial" panose="020B0604020202020204" pitchFamily="34" charset="0"/>
              <a:buChar char="•"/>
            </a:pPr>
            <a:r>
              <a:rPr lang="en-US" i="0" dirty="0"/>
              <a:t>Transitional care settings provide care in between the acute care and home or long-term care setting. </a:t>
            </a:r>
          </a:p>
          <a:p>
            <a:pPr marL="628650" lvl="1" indent="-171450">
              <a:buFont typeface="Arial" panose="020B0604020202020204" pitchFamily="34" charset="0"/>
              <a:buChar char="•"/>
            </a:pPr>
            <a:r>
              <a:rPr lang="en-US" i="0" dirty="0"/>
              <a:t>Long-term care refers to the care of patients for a period greater than 30 days. Long-term care facilities include skilled nursing facilities, assisted living facilities, and residential care facilities.</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rPr>
              <a:t>Care coordination, communication and collaboration are critical factors in quality nursing care. </a:t>
            </a:r>
            <a:endParaRPr lang="en-US" i="0"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i="0" dirty="0"/>
              <a:t>Nurses deliver patient-centered care in collaboration with the interprofessional health care team and within the framework of a care delivery model. </a:t>
            </a:r>
          </a:p>
          <a:p>
            <a:pPr marL="171450" indent="-171450">
              <a:buFont typeface="Arial" panose="020B0604020202020204" pitchFamily="34" charset="0"/>
              <a:buChar char="•"/>
            </a:pPr>
            <a:r>
              <a:rPr lang="en-US" i="0" dirty="0"/>
              <a:t>Team care models involve a group of providers who work together to deliver care. A professional nurse is usually the team leader, managing and coordinating care with others  </a:t>
            </a:r>
          </a:p>
          <a:p>
            <a:pPr marL="628650" lvl="1" indent="-171450">
              <a:buFont typeface="Arial" panose="020B0604020202020204" pitchFamily="34" charset="0"/>
              <a:buChar char="•"/>
            </a:pPr>
            <a:r>
              <a:rPr lang="en-US" i="0" dirty="0"/>
              <a:t>Licensed practical/vocational nurses (LPN/VNs)</a:t>
            </a:r>
          </a:p>
          <a:p>
            <a:pPr marL="628650" lvl="1" indent="-171450">
              <a:buFont typeface="Arial" panose="020B0604020202020204" pitchFamily="34" charset="0"/>
              <a:buChar char="•"/>
            </a:pPr>
            <a:r>
              <a:rPr lang="en-US" i="0" dirty="0"/>
              <a:t>Unlicensed assistive personnel (UAP). </a:t>
            </a:r>
          </a:p>
          <a:p>
            <a:pPr marL="171450" indent="-171450">
              <a:buFont typeface="Arial" panose="020B0604020202020204" pitchFamily="34" charset="0"/>
              <a:buChar char="•"/>
            </a:pPr>
            <a:r>
              <a:rPr lang="en-US" i="0" dirty="0"/>
              <a:t>In total patient care models, you are responsible for planning and providing all care.  </a:t>
            </a:r>
          </a:p>
          <a:p>
            <a:pPr marL="171450" indent="-171450">
              <a:buFont typeface="Arial" panose="020B0604020202020204" pitchFamily="34" charset="0"/>
              <a:buChar char="•"/>
            </a:pPr>
            <a:r>
              <a:rPr lang="en-US" i="0" dirty="0"/>
              <a:t>Case management </a:t>
            </a:r>
            <a:r>
              <a:rPr lang="en-US" dirty="0"/>
              <a:t>involves managing the patient’s care with other health care team members across multiple care settings and levels of care. A registered nurse assumes the role of case manager.</a:t>
            </a:r>
            <a:endParaRPr lang="en-US" i="0" dirty="0"/>
          </a:p>
          <a:p>
            <a:pPr marL="171450" indent="-171450">
              <a:buFont typeface="Arial" panose="020B0604020202020204" pitchFamily="34" charset="0"/>
              <a:buChar char="•"/>
            </a:pPr>
            <a:r>
              <a:rPr lang="en-US" i="0" dirty="0"/>
              <a:t>Telehealth nursing provides health care and information using telehealth technologies in virtual environments. </a:t>
            </a:r>
          </a:p>
          <a:p>
            <a:pPr marL="628650" lvl="1" indent="-171450">
              <a:buFont typeface="Arial" panose="020B0604020202020204" pitchFamily="34" charset="0"/>
              <a:buChar char="•"/>
            </a:pPr>
            <a:r>
              <a:rPr lang="en-US" i="0" dirty="0"/>
              <a:t>Triage, ongoing monitoring, symptom management, education and support, follow-up care are all services that can be provided even though the nurse is geographically separated from patients. </a:t>
            </a:r>
          </a:p>
          <a:p>
            <a:pPr marL="628650" lvl="1" indent="-171450">
              <a:buFont typeface="Arial" panose="020B0604020202020204" pitchFamily="34" charset="0"/>
              <a:buChar char="•"/>
            </a:pPr>
            <a:r>
              <a:rPr lang="en-US" i="0" dirty="0"/>
              <a:t>Telehealth can increase access to care.</a:t>
            </a:r>
          </a:p>
          <a:p>
            <a:pPr marL="171450" indent="-171450">
              <a:buFont typeface="Arial" panose="020B0604020202020204" pitchFamily="34" charset="0"/>
              <a:buChar char="•"/>
            </a:pPr>
            <a:r>
              <a:rPr lang="en-US" dirty="0"/>
              <a:t>See Fig. 1.6, Clinical pathway for heart surgery, in the textbook.</a:t>
            </a:r>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Caregivers can contribute to care and patient well-being.</a:t>
            </a:r>
          </a:p>
          <a:p>
            <a:pPr marL="171450" indent="-171450">
              <a:buFont typeface="Arial" panose="020B0604020202020204" pitchFamily="34" charset="0"/>
              <a:buChar char="•"/>
            </a:pPr>
            <a:r>
              <a:rPr lang="en-US" dirty="0"/>
              <a:t>Caregivers need information about </a:t>
            </a:r>
            <a:r>
              <a:rPr lang="en-US" sz="1200" kern="1200" dirty="0">
                <a:solidFill>
                  <a:schemeClr val="tx1"/>
                </a:solidFill>
                <a:effectLst/>
                <a:latin typeface="+mn-lt"/>
                <a:ea typeface="MS PGothic" panose="020B0600070205080204" charset="-128"/>
                <a:cs typeface="MS PGothic" panose="020B0600070205080204" charset="-128"/>
              </a:rPr>
              <a:t>the patient’s status, treatment plan, and prognosis. A lack of information is a major source of anxiety. </a:t>
            </a:r>
            <a:endParaRPr lang="en-US" dirty="0"/>
          </a:p>
          <a:p>
            <a:pPr marL="171450" indent="-171450">
              <a:buFont typeface="Arial" panose="020B0604020202020204" pitchFamily="34" charset="0"/>
              <a:buChar char="•"/>
            </a:pPr>
            <a:r>
              <a:rPr lang="en-US" dirty="0"/>
              <a:t>Patient’s and caregiver’s needs and preferences are included in the plan of care. </a:t>
            </a:r>
          </a:p>
        </p:txBody>
      </p:sp>
      <p:sp>
        <p:nvSpPr>
          <p:cNvPr id="4" name="Footer Placeholder 3"/>
          <p:cNvSpPr>
            <a:spLocks noGrp="1"/>
          </p:cNvSpPr>
          <p:nvPr>
            <p:ph type="ftr" sz="quarter" idx="4"/>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18</a:t>
            </a:fld>
            <a:endParaRPr lang="en-US" dirty="0"/>
          </a:p>
        </p:txBody>
      </p:sp>
    </p:spTree>
    <p:extLst>
      <p:ext uri="{BB962C8B-B14F-4D97-AF65-F5344CB8AC3E}">
        <p14:creationId xmlns:p14="http://schemas.microsoft.com/office/powerpoint/2010/main" val="38443834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anose="020B0604020202020204" pitchFamily="34" charset="0"/>
              <a:buChar char="•"/>
            </a:pPr>
            <a:r>
              <a:rPr lang="en-US" b="0" dirty="0"/>
              <a:t>The interprofessional team is composed of providers from various disciplines, working together and sharing their expertise to provide customized care. See Table 1.2 in the textbook.</a:t>
            </a:r>
          </a:p>
          <a:p>
            <a:pPr marL="0" indent="0">
              <a:buFont typeface="Arial" panose="020B0604020202020204" pitchFamily="34" charset="0"/>
              <a:buNone/>
            </a:pPr>
            <a:endParaRPr lang="en-US"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noTextEdit="1"/>
          </p:cNvSpPr>
          <p:nvPr>
            <p:ph type="sldImg"/>
          </p:nvPr>
        </p:nvSpPr>
        <p:spPr bwMode="auto">
          <a:noFill/>
          <a:ln>
            <a:solidFill>
              <a:srgbClr val="000000"/>
            </a:solidFill>
            <a:miter lim="800000"/>
          </a:ln>
        </p:spPr>
      </p:sp>
      <p:sp>
        <p:nvSpPr>
          <p:cNvPr id="31747" name="Notes Placeholder 2"/>
          <p:cNvSpPr>
            <a:spLocks noGrp="1"/>
          </p:cNvSpPr>
          <p:nvPr>
            <p:ph type="body" idx="1"/>
          </p:nvPr>
        </p:nvSpPr>
        <p:spPr bwMode="auto"/>
        <p:txBody>
          <a:bodyPr wrap="square" numCol="1" anchor="t" anchorCtr="0" compatLnSpc="1">
            <a:normAutofit fontScale="55000" lnSpcReduction="20000"/>
          </a:bodyPr>
          <a:lstStyle/>
          <a:p>
            <a:pPr marL="173990" indent="-173990">
              <a:buFont typeface="Arial" panose="020B0604020202020204" pitchFamily="34" charset="0"/>
              <a:buChar char="•"/>
              <a:defRPr/>
            </a:pPr>
            <a:r>
              <a:rPr lang="en-US" sz="1200" kern="1200" dirty="0">
                <a:solidFill>
                  <a:schemeClr val="tx1"/>
                </a:solidFill>
                <a:effectLst/>
                <a:latin typeface="+mn-lt"/>
                <a:ea typeface="MS PGothic" panose="020B0600070205080204" charset="-128"/>
                <a:cs typeface="MS PGothic" panose="020B0600070205080204" charset="-128"/>
              </a:rPr>
              <a:t>As a nurse, you are at the forefront of patient care (Fig. 1.1).</a:t>
            </a:r>
            <a:endParaRPr lang="en-US" dirty="0">
              <a:ea typeface="MS PGothic" panose="020B0600070205080204" charset="-128"/>
            </a:endParaRPr>
          </a:p>
          <a:p>
            <a:pPr marL="173990" indent="-173990">
              <a:buFont typeface="Arial" panose="020B0604020202020204" pitchFamily="34" charset="0"/>
              <a:buChar char="•"/>
              <a:defRPr/>
            </a:pPr>
            <a:r>
              <a:rPr lang="en-US" dirty="0">
                <a:ea typeface="MS PGothic" panose="020B0600070205080204" charset="-128"/>
              </a:rPr>
              <a:t>As a nurse, you: (1) offer skilled care, (2) advocate for patients’ rights, (3) </a:t>
            </a:r>
            <a:r>
              <a:rPr lang="en-US" sz="1200" kern="1200" dirty="0">
                <a:solidFill>
                  <a:schemeClr val="tx1"/>
                </a:solidFill>
                <a:effectLst/>
                <a:latin typeface="+mn-lt"/>
                <a:ea typeface="MS PGothic" panose="020B0600070205080204" charset="-128"/>
                <a:cs typeface="MS PGothic" panose="020B0600070205080204" charset="-128"/>
              </a:rPr>
              <a:t>teach patients to manage their health, (4) support patients and their caregivers, and (5) help them navigate the complex health care system. You can practice in virtually all health care settings and communities.</a:t>
            </a:r>
          </a:p>
          <a:p>
            <a:pPr marL="173355" indent="-173355">
              <a:lnSpc>
                <a:spcPct val="90000"/>
              </a:lnSpc>
              <a:buFontTx/>
              <a:buChar char="•"/>
            </a:pPr>
            <a:r>
              <a:rPr lang="en-US" dirty="0"/>
              <a:t>Nurses work in</a:t>
            </a:r>
            <a:r>
              <a:rPr lang="en-US" dirty="0">
                <a:ea typeface="MS PGothic" panose="020B0600070205080204" charset="-128"/>
                <a:cs typeface="MS PGothic" panose="020B0600070205080204" charset="-128"/>
              </a:rPr>
              <a:t> acute care facilities, long-term care, home care, community health, public health centers, schools, ambulatory clinics, or outpatient clinics. </a:t>
            </a:r>
          </a:p>
          <a:p>
            <a:pPr marL="173355" indent="-173355">
              <a:lnSpc>
                <a:spcPct val="90000"/>
              </a:lnSpc>
              <a:buFontTx/>
              <a:buChar char="•"/>
            </a:pPr>
            <a:r>
              <a:rPr lang="en-US" dirty="0"/>
              <a:t>R</a:t>
            </a:r>
            <a:r>
              <a:rPr lang="en-US" dirty="0">
                <a:ea typeface="MS PGothic" panose="020B0600070205080204" charset="-128"/>
                <a:cs typeface="MS PGothic" panose="020B0600070205080204" charset="-128"/>
              </a:rPr>
              <a:t>ecipients of care include individuals, groups, families, and communities.</a:t>
            </a:r>
          </a:p>
          <a:p>
            <a:pPr marL="173355" indent="-173355">
              <a:lnSpc>
                <a:spcPct val="90000"/>
              </a:lnSpc>
              <a:buFontTx/>
              <a:buChar char="•"/>
            </a:pPr>
            <a:endParaRPr lang="en-US" dirty="0">
              <a:ea typeface="MS PGothic" panose="020B0600070205080204" charset="-128"/>
              <a:cs typeface="Arial" panose="020B0604020202020204" pitchFamily="34" charset="0"/>
            </a:endParaRPr>
          </a:p>
          <a:p>
            <a:pPr marL="173355" indent="-173355">
              <a:lnSpc>
                <a:spcPct val="90000"/>
              </a:lnSpc>
              <a:buFontTx/>
              <a:buChar char="•"/>
            </a:pPr>
            <a:r>
              <a:rPr lang="en-US" dirty="0">
                <a:ea typeface="MS PGothic" panose="020B0600070205080204" charset="-128"/>
                <a:cs typeface="Arial" panose="020B0604020202020204" pitchFamily="34" charset="0"/>
              </a:rPr>
              <a:t>Definitions: </a:t>
            </a:r>
            <a:r>
              <a:rPr lang="en-US" dirty="0">
                <a:latin typeface="Arial" panose="020B0604020202020204" pitchFamily="34" charset="0"/>
                <a:ea typeface="MS PGothic" panose="020B0600070205080204" charset="-128"/>
                <a:cs typeface="Arial" panose="020B0604020202020204" pitchFamily="34" charset="0"/>
              </a:rPr>
              <a:t>B</a:t>
            </a:r>
            <a:r>
              <a:rPr lang="en-US" dirty="0">
                <a:ea typeface="MS PGothic" panose="020B0600070205080204" charset="-128"/>
                <a:cs typeface="MS PGothic" panose="020B0600070205080204" charset="-128"/>
              </a:rPr>
              <a:t>asic themes of caring, health, and illness</a:t>
            </a:r>
            <a:endParaRPr lang="en-US" dirty="0"/>
          </a:p>
          <a:p>
            <a:pPr marL="630555" lvl="1" indent="-173355">
              <a:lnSpc>
                <a:spcPct val="90000"/>
              </a:lnSpc>
              <a:buFontTx/>
              <a:buChar char="•"/>
            </a:pPr>
            <a:r>
              <a:rPr lang="en-US" dirty="0">
                <a:ea typeface="MS PGothic" panose="020B0600070205080204" charset="-128"/>
                <a:cs typeface="MS PGothic" panose="020B0600070205080204" charset="-128"/>
              </a:rPr>
              <a:t>Florence Nightingale</a:t>
            </a:r>
            <a:endParaRPr lang="en-US" dirty="0">
              <a:ea typeface="MS PGothic" panose="020B0600070205080204" charset="-128"/>
            </a:endParaRPr>
          </a:p>
          <a:p>
            <a:pPr marL="630555" lvl="2" indent="-173355">
              <a:lnSpc>
                <a:spcPct val="90000"/>
              </a:lnSpc>
              <a:buFontTx/>
              <a:buChar char="•"/>
            </a:pPr>
            <a:r>
              <a:rPr lang="en-US" dirty="0"/>
              <a:t>T</a:t>
            </a:r>
            <a:r>
              <a:rPr lang="en-US" sz="1200" kern="1200" dirty="0">
                <a:solidFill>
                  <a:schemeClr val="tx1"/>
                </a:solidFill>
                <a:effectLst/>
                <a:latin typeface="+mn-lt"/>
                <a:ea typeface="MS PGothic" panose="020B0600070205080204" charset="-128"/>
                <a:cs typeface="MS PGothic" panose="020B0600070205080204" charset="-128"/>
              </a:rPr>
              <a:t>he American Nursing Association (ANA</a:t>
            </a:r>
            <a:r>
              <a:rPr lang="en-US" dirty="0">
                <a:ea typeface="MS PGothic" panose="020B0600070205080204" charset="-128"/>
              </a:rPr>
              <a:t>).</a:t>
            </a:r>
          </a:p>
          <a:p>
            <a:pPr marL="173355" lvl="1" indent="-173355">
              <a:lnSpc>
                <a:spcPct val="90000"/>
              </a:lnSpc>
              <a:spcBef>
                <a:spcPct val="0"/>
              </a:spcBef>
              <a:buFontTx/>
              <a:buChar char="•"/>
            </a:pPr>
            <a:endParaRPr lang="en-US" dirty="0">
              <a:latin typeface="Arial" panose="020B0604020202020204" pitchFamily="34" charset="0"/>
              <a:ea typeface="MS PGothic" panose="020B0600070205080204" charset="-128"/>
              <a:cs typeface="Arial" panose="020B0604020202020204" pitchFamily="34" charset="0"/>
            </a:endParaRPr>
          </a:p>
          <a:p>
            <a:pPr marL="173355" lvl="1" indent="-173355">
              <a:lnSpc>
                <a:spcPct val="90000"/>
              </a:lnSpc>
              <a:spcBef>
                <a:spcPct val="0"/>
              </a:spcBef>
              <a:buFontTx/>
              <a:buChar char="•"/>
            </a:pPr>
            <a:r>
              <a:rPr lang="en-US" dirty="0">
                <a:latin typeface="Arial" panose="020B0604020202020204" pitchFamily="34" charset="0"/>
                <a:ea typeface="MS PGothic" panose="020B0600070205080204" charset="-128"/>
                <a:cs typeface="Arial" panose="020B0604020202020204" pitchFamily="34" charset="0"/>
              </a:rPr>
              <a:t>Licensure</a:t>
            </a:r>
          </a:p>
          <a:p>
            <a:pPr marL="630555" lvl="2" indent="-173355">
              <a:lnSpc>
                <a:spcPct val="90000"/>
              </a:lnSpc>
              <a:spcBef>
                <a:spcPct val="0"/>
              </a:spcBef>
              <a:buFontTx/>
              <a:buChar char="•"/>
            </a:pPr>
            <a:r>
              <a:rPr lang="en-US" dirty="0">
                <a:latin typeface="Arial" panose="020B0604020202020204" pitchFamily="34" charset="0"/>
                <a:ea typeface="MS PGothic" panose="020B0600070205080204" charset="-128"/>
                <a:cs typeface="Arial" panose="020B0604020202020204" pitchFamily="34" charset="0"/>
              </a:rPr>
              <a:t>Protect public safety and authorize practice</a:t>
            </a:r>
          </a:p>
          <a:p>
            <a:pPr marL="630555" lvl="2" indent="-173355">
              <a:lnSpc>
                <a:spcPct val="90000"/>
              </a:lnSpc>
              <a:spcBef>
                <a:spcPct val="0"/>
              </a:spcBef>
              <a:buFontTx/>
              <a:buChar char="•"/>
            </a:pPr>
            <a:r>
              <a:rPr lang="en-US" dirty="0">
                <a:latin typeface="Arial" panose="020B0604020202020204" pitchFamily="34" charset="0"/>
                <a:ea typeface="MS PGothic" panose="020B0600070205080204" charset="-128"/>
                <a:cs typeface="Arial" panose="020B0604020202020204" pitchFamily="34" charset="0"/>
              </a:rPr>
              <a:t>Entry into practice</a:t>
            </a:r>
          </a:p>
          <a:p>
            <a:pPr marL="1087755" lvl="3" indent="-173355">
              <a:lnSpc>
                <a:spcPct val="90000"/>
              </a:lnSpc>
              <a:spcBef>
                <a:spcPct val="0"/>
              </a:spcBef>
              <a:buFontTx/>
              <a:buChar char="•"/>
            </a:pPr>
            <a:r>
              <a:rPr lang="en-US" dirty="0">
                <a:latin typeface="Arial" panose="020B0604020202020204" pitchFamily="34" charset="0"/>
                <a:ea typeface="MS PGothic" panose="020B0600070205080204" charset="-128"/>
                <a:cs typeface="Arial" panose="020B0604020202020204" pitchFamily="34" charset="0"/>
              </a:rPr>
              <a:t>Complete accredited nursing program</a:t>
            </a:r>
          </a:p>
          <a:p>
            <a:pPr marL="1087755" lvl="3" indent="-173355">
              <a:lnSpc>
                <a:spcPct val="90000"/>
              </a:lnSpc>
              <a:spcBef>
                <a:spcPct val="0"/>
              </a:spcBef>
              <a:buFontTx/>
              <a:buChar char="•"/>
            </a:pPr>
            <a:r>
              <a:rPr lang="en-US" dirty="0">
                <a:latin typeface="Arial" panose="020B0604020202020204" pitchFamily="34" charset="0"/>
                <a:ea typeface="MS PGothic" panose="020B0600070205080204" charset="-128"/>
                <a:cs typeface="Arial" panose="020B0604020202020204" pitchFamily="34" charset="0"/>
              </a:rPr>
              <a:t>Pass NCLEX-RN</a:t>
            </a:r>
          </a:p>
          <a:p>
            <a:pPr marL="1087755" lvl="3" indent="-173355">
              <a:lnSpc>
                <a:spcPct val="90000"/>
              </a:lnSpc>
              <a:spcBef>
                <a:spcPct val="0"/>
              </a:spcBef>
              <a:buFontTx/>
              <a:buChar char="•"/>
            </a:pPr>
            <a:endParaRPr lang="en-US" dirty="0">
              <a:latin typeface="Arial" panose="020B0604020202020204" pitchFamily="34" charset="0"/>
              <a:ea typeface="MS PGothic" panose="020B0600070205080204" charset="-128"/>
              <a:cs typeface="Arial" panose="020B0604020202020204" pitchFamily="34" charset="0"/>
            </a:endParaRPr>
          </a:p>
          <a:p>
            <a:pPr marL="631190" lvl="1" indent="-173990">
              <a:buFontTx/>
              <a:buChar char="•"/>
              <a:defRPr/>
            </a:pPr>
            <a:r>
              <a:rPr lang="en-US" dirty="0">
                <a:cs typeface="Arial" panose="020B0604020202020204" pitchFamily="34" charset="0"/>
              </a:rPr>
              <a:t>S</a:t>
            </a:r>
            <a:r>
              <a:rPr lang="en-US" dirty="0">
                <a:ea typeface="MS PGothic" panose="020B0600070205080204" charset="-128"/>
                <a:cs typeface="Arial" panose="020B0604020202020204" pitchFamily="34" charset="0"/>
              </a:rPr>
              <a:t>cope of practice depends on educational preparation, experience, and state law.</a:t>
            </a:r>
          </a:p>
          <a:p>
            <a:pPr marL="1088390" lvl="2" indent="-173990">
              <a:buFontTx/>
              <a:buChar char="•"/>
              <a:defRPr/>
            </a:pPr>
            <a:r>
              <a:rPr lang="en-US" b="0" i="0" dirty="0">
                <a:ea typeface="MS PGothic" panose="020B0600070205080204" charset="-128"/>
                <a:cs typeface="Arial" panose="020B0604020202020204" pitchFamily="34" charset="0"/>
              </a:rPr>
              <a:t>Entry-level nurses, associate or baccalaureate degrees, function as generalists.</a:t>
            </a:r>
          </a:p>
          <a:p>
            <a:pPr marL="1088390" lvl="2" indent="-173990">
              <a:buFontTx/>
              <a:buChar char="•"/>
              <a:defRPr/>
            </a:pPr>
            <a:r>
              <a:rPr lang="en-US" dirty="0">
                <a:cs typeface="Arial" panose="020B0604020202020204" pitchFamily="34" charset="0"/>
              </a:rPr>
              <a:t>Certification is a formal way to obtain professional recognition for expertise in a specialty area. </a:t>
            </a:r>
          </a:p>
          <a:p>
            <a:pPr marL="1088390" marR="0" lvl="2" indent="-173990" algn="l" defTabSz="457200" rtl="0" eaLnBrk="0" fontAlgn="base" latinLnBrk="0" hangingPunct="0">
              <a:lnSpc>
                <a:spcPct val="100000"/>
              </a:lnSpc>
              <a:spcBef>
                <a:spcPct val="30000"/>
              </a:spcBef>
              <a:spcAft>
                <a:spcPct val="0"/>
              </a:spcAft>
              <a:buClrTx/>
              <a:buSzTx/>
              <a:buFontTx/>
              <a:buChar char="•"/>
              <a:tabLst/>
              <a:defRPr/>
            </a:pPr>
            <a:r>
              <a:rPr lang="en-US" b="0" i="0" dirty="0">
                <a:ea typeface="MS PGothic" panose="020B0600070205080204" charset="-128"/>
                <a:cs typeface="Arial" panose="020B0604020202020204" pitchFamily="34" charset="0"/>
              </a:rPr>
              <a:t>Education requirements for advanced practice roles vary by specialty and education program.</a:t>
            </a:r>
            <a:endParaRPr lang="en-US" dirty="0">
              <a:cs typeface="Arial" panose="020B0604020202020204" pitchFamily="34" charset="0"/>
            </a:endParaRPr>
          </a:p>
          <a:p>
            <a:pPr marL="1088390" lvl="2" indent="-173990">
              <a:buFontTx/>
              <a:buChar char="•"/>
              <a:defRPr/>
            </a:pPr>
            <a:r>
              <a:rPr lang="en-US" b="0" i="0" dirty="0">
                <a:ea typeface="MS PGothic" panose="020B0600070205080204" charset="-128"/>
                <a:cs typeface="Arial" panose="020B0604020202020204" pitchFamily="34" charset="0"/>
              </a:rPr>
              <a:t>Advanced practice registered nurse (APRN) is educated at the master's or doctoral level. </a:t>
            </a:r>
          </a:p>
          <a:p>
            <a:pPr marL="1545590" lvl="3" indent="-173990">
              <a:buFontTx/>
              <a:buChar char="•"/>
              <a:defRPr/>
            </a:pPr>
            <a:r>
              <a:rPr lang="en-US" dirty="0">
                <a:cs typeface="Arial" panose="020B0604020202020204" pitchFamily="34" charset="0"/>
              </a:rPr>
              <a:t>I</a:t>
            </a:r>
            <a:r>
              <a:rPr lang="en-US" b="0" i="0" dirty="0">
                <a:ea typeface="MS PGothic" panose="020B0600070205080204" charset="-128"/>
                <a:cs typeface="Arial" panose="020B0604020202020204" pitchFamily="34" charset="0"/>
              </a:rPr>
              <a:t>ncludes 4 roles: clinical nurse specialists, nurse practitioners, nurse midwives, and nurse anesthetists. </a:t>
            </a:r>
            <a:endParaRPr lang="en-US" b="0" i="0" dirty="0">
              <a:cs typeface="Arial" panose="020B0604020202020204" pitchFamily="34" charset="0"/>
            </a:endParaRPr>
          </a:p>
          <a:p>
            <a:pPr marL="1088390" lvl="2" indent="-173990">
              <a:buFontTx/>
              <a:buChar char="•"/>
              <a:defRPr/>
            </a:pPr>
            <a:r>
              <a:rPr lang="en-US" dirty="0">
                <a:cs typeface="Arial" panose="020B0604020202020204" pitchFamily="34" charset="0"/>
              </a:rPr>
              <a:t>R</a:t>
            </a:r>
            <a:r>
              <a:rPr lang="en-US" b="0" i="0" dirty="0">
                <a:cs typeface="Arial" panose="020B0604020202020204" pitchFamily="34" charset="0"/>
              </a:rPr>
              <a:t>esearch-focused doctorate (PhD) typically work as nurse faculty, clinical experts, researchers, and health care system executives. </a:t>
            </a:r>
          </a:p>
          <a:p>
            <a:pPr marL="631190" lvl="1" indent="-173990">
              <a:buFontTx/>
              <a:buChar char="•"/>
              <a:defRPr/>
            </a:pPr>
            <a:endParaRPr lang="en-US" b="0" i="0" dirty="0">
              <a:cs typeface="Arial" panose="020B0604020202020204" pitchFamily="34" charset="0"/>
            </a:endParaRPr>
          </a:p>
          <a:p>
            <a:pPr marL="173990" lvl="0" indent="-173990">
              <a:buFontTx/>
              <a:buChar char="•"/>
              <a:defRPr/>
            </a:pPr>
            <a:r>
              <a:rPr lang="en-US" b="0" i="0" dirty="0">
                <a:cs typeface="Arial" panose="020B0604020202020204" pitchFamily="34" charset="0"/>
              </a:rPr>
              <a:t>Standards</a:t>
            </a:r>
          </a:p>
          <a:p>
            <a:pPr marL="631190" lvl="1" indent="-173990">
              <a:buFontTx/>
              <a:buChar char="•"/>
              <a:defRPr/>
            </a:pPr>
            <a:r>
              <a:rPr lang="en-US" b="0" i="0" dirty="0">
                <a:cs typeface="Arial" panose="020B0604020202020204" pitchFamily="34" charset="0"/>
              </a:rPr>
              <a:t>You are accountable for the quality of care you deliver</a:t>
            </a:r>
          </a:p>
          <a:p>
            <a:pPr marL="631190" lvl="1" indent="-173990">
              <a:buFontTx/>
              <a:buChar char="•"/>
              <a:defRPr/>
            </a:pPr>
            <a:r>
              <a:rPr lang="en-US" b="0" i="0" dirty="0">
                <a:cs typeface="Arial" panose="020B0604020202020204" pitchFamily="34" charset="0"/>
              </a:rPr>
              <a:t>ANA defines competency</a:t>
            </a:r>
          </a:p>
          <a:p>
            <a:pPr marL="631190" lvl="1" indent="-173990">
              <a:buFontTx/>
              <a:buChar char="•"/>
              <a:defRPr/>
            </a:pPr>
            <a:r>
              <a:rPr lang="en-US" b="0" i="0" dirty="0">
                <a:cs typeface="Arial" panose="020B0604020202020204" pitchFamily="34" charset="0"/>
              </a:rPr>
              <a:t>Practice standards are based on the nursing process</a:t>
            </a:r>
          </a:p>
          <a:p>
            <a:pPr marL="631190" lvl="1" indent="-173990">
              <a:buFontTx/>
              <a:buChar char="•"/>
              <a:defRPr/>
            </a:pPr>
            <a:r>
              <a:rPr lang="en-US" b="0" i="0" dirty="0">
                <a:cs typeface="Arial" panose="020B0604020202020204" pitchFamily="34" charset="0"/>
              </a:rPr>
              <a:t>Performance standards describe professional behavior</a:t>
            </a:r>
          </a:p>
          <a:p>
            <a:pPr marL="1088390" lvl="2" indent="-173990">
              <a:buFontTx/>
              <a:buChar char="•"/>
              <a:defRPr/>
            </a:pPr>
            <a:r>
              <a:rPr lang="en-US" b="0" i="0" dirty="0">
                <a:cs typeface="Arial" panose="020B0604020202020204" pitchFamily="34" charset="0"/>
              </a:rPr>
              <a:t>Practicing ethically</a:t>
            </a:r>
          </a:p>
          <a:p>
            <a:pPr marL="1088390" lvl="2" indent="-173990">
              <a:buFontTx/>
              <a:buChar char="•"/>
              <a:defRPr/>
            </a:pPr>
            <a:r>
              <a:rPr lang="en-US" b="0" i="0" dirty="0">
                <a:cs typeface="Arial" panose="020B0604020202020204" pitchFamily="34" charset="0"/>
              </a:rPr>
              <a:t>Using evidence-based practice</a:t>
            </a:r>
          </a:p>
          <a:p>
            <a:pPr marL="1088390" lvl="2" indent="-173990">
              <a:buFontTx/>
              <a:buChar char="•"/>
              <a:defRPr/>
            </a:pPr>
            <a:r>
              <a:rPr lang="en-US" b="0" i="0" dirty="0">
                <a:cs typeface="Arial" panose="020B0604020202020204" pitchFamily="34" charset="0"/>
              </a:rPr>
              <a:t>Communicating effectively</a:t>
            </a:r>
          </a:p>
          <a:p>
            <a:pPr marL="1088390" lvl="2" indent="-173990">
              <a:buFontTx/>
              <a:buChar char="•"/>
              <a:defRPr/>
            </a:pPr>
            <a:r>
              <a:rPr lang="en-US" b="0" i="0" dirty="0">
                <a:cs typeface="Arial" panose="020B0604020202020204" pitchFamily="34" charset="0"/>
              </a:rPr>
              <a:t>Staying competent</a:t>
            </a:r>
          </a:p>
          <a:p>
            <a:pPr marL="1088390" lvl="2" indent="-173990">
              <a:buFontTx/>
              <a:buChar char="•"/>
              <a:defRPr/>
            </a:pPr>
            <a:r>
              <a:rPr lang="en-US" b="0" i="0" dirty="0">
                <a:cs typeface="Arial" panose="020B0604020202020204" pitchFamily="34" charset="0"/>
              </a:rPr>
              <a:t>Working collaboratively</a:t>
            </a:r>
          </a:p>
          <a:p>
            <a:pPr marL="631190" lvl="1" indent="-173990">
              <a:buFontTx/>
              <a:buChar char="•"/>
              <a:defRPr/>
            </a:pPr>
            <a:endParaRPr lang="en-US" b="0" i="0" dirty="0">
              <a:cs typeface="Arial" panose="020B0604020202020204" pitchFamily="34" charset="0"/>
            </a:endParaRPr>
          </a:p>
          <a:p>
            <a:pPr marL="914400" lvl="3" indent="0">
              <a:lnSpc>
                <a:spcPct val="90000"/>
              </a:lnSpc>
              <a:spcBef>
                <a:spcPct val="0"/>
              </a:spcBef>
              <a:buFontTx/>
              <a:buNone/>
            </a:pPr>
            <a:endParaRPr lang="en-US" dirty="0">
              <a:latin typeface="Arial" panose="020B0604020202020204" pitchFamily="34" charset="0"/>
              <a:ea typeface="MS PGothic" panose="020B0600070205080204" charset="-128"/>
              <a:cs typeface="Arial" panose="020B0604020202020204" pitchFamily="34" charset="0"/>
            </a:endParaRPr>
          </a:p>
        </p:txBody>
      </p:sp>
      <p:sp>
        <p:nvSpPr>
          <p:cNvPr id="2" name="Footer Placeholder 1"/>
          <p:cNvSpPr>
            <a:spLocks noGrp="1"/>
          </p:cNvSpPr>
          <p:nvPr>
            <p:ph type="ftr" sz="quarter" idx="4"/>
          </p:nvPr>
        </p:nvSpPr>
        <p:spPr>
          <a:xfrm>
            <a:off x="1661795" y="8599805"/>
            <a:ext cx="3038475" cy="465138"/>
          </a:xfrm>
        </p:spPr>
        <p:txBody>
          <a:bodyPr/>
          <a:lstStyle/>
          <a:p>
            <a:pPr>
              <a:defRPr/>
            </a:pPr>
            <a:r>
              <a:rPr lang="en-US" dirty="0"/>
              <a:t>Copyright   2018 by Mosby, an imprint of Elsevier Inc.</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bwMode="auto">
          <a:noFill/>
          <a:ln>
            <a:solidFill>
              <a:srgbClr val="000000"/>
            </a:solidFill>
            <a:miter lim="800000"/>
          </a:ln>
        </p:spPr>
      </p:sp>
      <p:sp>
        <p:nvSpPr>
          <p:cNvPr id="61442" name="Notes Placeholder 2"/>
          <p:cNvSpPr>
            <a:spLocks noGrp="1"/>
          </p:cNvSpPr>
          <p:nvPr>
            <p:ph type="body" idx="1"/>
          </p:nvPr>
        </p:nvSpPr>
        <p:spPr bwMode="auto">
          <a:noFill/>
        </p:spPr>
        <p:txBody>
          <a:bodyPr wrap="square" numCol="1" anchor="t" anchorCtr="0" compatLnSpc="1"/>
          <a:lstStyle/>
          <a:p>
            <a:pPr marL="171450" indent="-171450">
              <a:buFont typeface="Arial" panose="020B0604020202020204" pitchFamily="34" charset="0"/>
              <a:buChar char="•"/>
            </a:pPr>
            <a:r>
              <a:rPr lang="en-US" dirty="0">
                <a:ea typeface="MS PGothic" panose="020B0600070205080204" charset="-128"/>
                <a:cs typeface="MS PGothic" panose="020B0600070205080204" charset="-128"/>
              </a:rPr>
              <a:t>Clear, accurate communication is key to fostering teamwork and coordinating care. </a:t>
            </a:r>
          </a:p>
          <a:p>
            <a:pPr marL="171450" indent="-171450">
              <a:buFont typeface="Arial" panose="020B0604020202020204" pitchFamily="34" charset="0"/>
              <a:buChar char="•"/>
            </a:pPr>
            <a:r>
              <a:rPr lang="en-US" dirty="0">
                <a:ea typeface="MS PGothic" panose="020B0600070205080204" charset="-128"/>
                <a:cs typeface="MS PGothic" panose="020B0600070205080204" charset="-128"/>
              </a:rPr>
              <a:t>The SBAR model offers a structured way to discuss a patient’s condition between team members.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See Table 1.3, Guidelines for Communicating Using SBAR, in the textbook.</a:t>
            </a:r>
          </a:p>
          <a:p>
            <a:pPr marL="0" indent="0">
              <a:buFont typeface="Arial" panose="020B0604020202020204" pitchFamily="34" charset="0"/>
              <a:buNone/>
            </a:pPr>
            <a:endParaRPr lang="en-US" dirty="0">
              <a:ea typeface="MS PGothic" panose="020B0600070205080204" charset="-128"/>
              <a:cs typeface="MS PGothic" panose="020B0600070205080204" charset="-128"/>
            </a:endParaRPr>
          </a:p>
          <a:p>
            <a:pPr marL="0" indent="0">
              <a:buFont typeface="Arial" panose="020B0604020202020204" pitchFamily="34" charset="0"/>
              <a:buNone/>
            </a:pPr>
            <a:endParaRPr lang="en-US" dirty="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The model, Concerned, Uncomfortable, Safety (CUS) provides another organized way to alert team members of a patient situation, especially when the nurse is alarmed about a patient situation. </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See Table 1.4, Communicating Using CUS, in the textbook.</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Patient handoff is used to communicate patient condition or care changes, or anticipated changes, during a care transition.</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Huddles are short, daily meetings that generally happen at the start of each day. See Box 1.1 in the textbook for an example of a problem-solving huddle.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t>Rounds involve interprofessional team members and include the patient when they occur at the bedside.</a:t>
            </a:r>
          </a:p>
          <a:p>
            <a:endParaRPr lang="en-US" dirty="0"/>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21</a:t>
            </a:fld>
            <a:endParaRPr lang="en-US" dirty="0"/>
          </a:p>
        </p:txBody>
      </p:sp>
    </p:spTree>
    <p:extLst>
      <p:ext uri="{BB962C8B-B14F-4D97-AF65-F5344CB8AC3E}">
        <p14:creationId xmlns:p14="http://schemas.microsoft.com/office/powerpoint/2010/main" val="27338684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Content and format of the clinical pathway varies among agencies and settings</a:t>
            </a:r>
          </a:p>
          <a:p>
            <a:pPr marL="171450" indent="-171450">
              <a:buFont typeface="Arial" panose="020B0604020202020204" pitchFamily="34" charset="0"/>
              <a:buChar char="•"/>
            </a:pPr>
            <a:r>
              <a:rPr lang="en-US" dirty="0"/>
              <a:t>High volume or high risk and predictable type cases often use clinical pathways to describe which patient care components are expected at specific times</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22</a:t>
            </a:fld>
            <a:endParaRPr lang="en-US" dirty="0"/>
          </a:p>
        </p:txBody>
      </p:sp>
    </p:spTree>
    <p:extLst>
      <p:ext uri="{BB962C8B-B14F-4D97-AF65-F5344CB8AC3E}">
        <p14:creationId xmlns:p14="http://schemas.microsoft.com/office/powerpoint/2010/main" val="38019910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i="0" dirty="0"/>
              <a:t>Delegation allows a care provider to perform a specific nursing activity, skill, or procedure that is beyond their usual role. </a:t>
            </a:r>
          </a:p>
          <a:p>
            <a:pPr marL="171450" indent="-171450">
              <a:buFont typeface="Arial" panose="020B0604020202020204" pitchFamily="34" charset="0"/>
              <a:buChar char="•"/>
            </a:pPr>
            <a:r>
              <a:rPr lang="en-US" b="0" i="0" dirty="0"/>
              <a:t>Delegation usually involves tasks and procedures that licensed practical/vocational nurses (LPNs/VNs) and assistive personnel (AP) perform. </a:t>
            </a:r>
          </a:p>
          <a:p>
            <a:pPr marL="171450" indent="-171450">
              <a:buFont typeface="Arial" panose="020B0604020202020204" pitchFamily="34" charset="0"/>
              <a:buChar char="•"/>
            </a:pPr>
            <a:r>
              <a:rPr lang="en-US" b="0" i="0" dirty="0"/>
              <a:t>Delegation can occur among professional nurses. For example, if one RN has accountability for an outcome and asks another RN to perform a specific intervention related to that outcome, that is delegation. </a:t>
            </a:r>
          </a:p>
          <a:p>
            <a:pPr marL="171450" indent="-171450">
              <a:buFont typeface="Arial" panose="020B0604020202020204" pitchFamily="34" charset="0"/>
              <a:buChar char="•"/>
            </a:pPr>
            <a:r>
              <a:rPr lang="en-US" b="0" i="0" dirty="0"/>
              <a:t>Assignment is used when you direct a LPN/VN or UAP to do an activity or procedure that is part of their everyday job.</a:t>
            </a:r>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dirty="0">
                <a:ea typeface="MS PGothic" panose="020B0600070205080204" charset="-128"/>
                <a:cs typeface="Arial" panose="020B0604020202020204" pitchFamily="34" charset="0"/>
              </a:rPr>
              <a:t>Delegation is a skill that is learned and you must practice to be proficient in managing patient care.</a:t>
            </a:r>
          </a:p>
          <a:p>
            <a:pPr marL="171450" marR="0" lvl="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i="0" dirty="0">
                <a:ea typeface="MS PGothic" panose="020B0600070205080204" charset="-128"/>
                <a:cs typeface="Arial" panose="020B0604020202020204" pitchFamily="34" charset="0"/>
              </a:rPr>
              <a:t>RN is responsible for the patient’s total care during the work period whether you delegate, assign or perform tasks yourself</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i="0" dirty="0">
                <a:ea typeface="MS PGothic" panose="020B0600070205080204" charset="-128"/>
                <a:cs typeface="Arial" panose="020B0604020202020204" pitchFamily="34" charset="0"/>
              </a:rPr>
              <a:t>Communicate clearly</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i="0" dirty="0">
                <a:ea typeface="MS PGothic" panose="020B0600070205080204" charset="-128"/>
                <a:cs typeface="Arial" panose="020B0604020202020204" pitchFamily="34" charset="0"/>
              </a:rPr>
              <a:t>Provide necessary guidance</a:t>
            </a:r>
          </a:p>
          <a:p>
            <a:pPr marL="628650" marR="0" lvl="1"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0" i="0" dirty="0">
                <a:ea typeface="MS PGothic" panose="020B0600070205080204" charset="-128"/>
                <a:cs typeface="Arial" panose="020B0604020202020204" pitchFamily="34" charset="0"/>
              </a:rPr>
              <a:t>Evaluate and make sure no care was missed</a:t>
            </a:r>
            <a:endParaRPr lang="en-US" b="0" i="0" dirty="0"/>
          </a:p>
          <a:p>
            <a:pPr marL="171450" indent="-171450">
              <a:buFont typeface="Arial" panose="020B0604020202020204" pitchFamily="34" charset="0"/>
              <a:buChar char="•"/>
            </a:pPr>
            <a:r>
              <a:rPr lang="en-US" b="0" i="0" dirty="0"/>
              <a:t>See Table 1.5 for the 5 Rights of Delegation in the textbook.</a:t>
            </a:r>
          </a:p>
          <a:p>
            <a:endParaRPr lang="en-US" dirty="0"/>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24</a:t>
            </a:fld>
            <a:endParaRPr lang="en-US" dirty="0"/>
          </a:p>
        </p:txBody>
      </p:sp>
    </p:spTree>
    <p:extLst>
      <p:ext uri="{BB962C8B-B14F-4D97-AF65-F5344CB8AC3E}">
        <p14:creationId xmlns:p14="http://schemas.microsoft.com/office/powerpoint/2010/main" val="14639135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b="0" i="0" dirty="0"/>
              <a:t>The higher the culture of safety, the better the quality of care.</a:t>
            </a:r>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bwMode="auto">
          <a:noFill/>
          <a:ln>
            <a:solidFill>
              <a:srgbClr val="000000"/>
            </a:solidFill>
            <a:miter lim="800000"/>
          </a:ln>
        </p:spPr>
      </p:sp>
      <p:sp>
        <p:nvSpPr>
          <p:cNvPr id="55298" name="Notes Placeholder 2"/>
          <p:cNvSpPr>
            <a:spLocks noGrp="1"/>
          </p:cNvSpPr>
          <p:nvPr>
            <p:ph type="body" idx="1"/>
          </p:nvPr>
        </p:nvSpPr>
        <p:spPr bwMode="auto">
          <a:noFill/>
        </p:spPr>
        <p:txBody>
          <a:bodyPr wrap="square" numCol="1" anchor="t" anchorCtr="0" compatLnSpc="1">
            <a:normAutofit lnSpcReduction="10000"/>
          </a:bodyPr>
          <a:lstStyle/>
          <a:p>
            <a:pPr marL="171450" indent="-171450">
              <a:buFont typeface="Arial" panose="020B0604020202020204" pitchFamily="34" charset="0"/>
              <a:buChar char="•"/>
            </a:pPr>
            <a:r>
              <a:rPr lang="en-US" b="0" i="0" dirty="0"/>
              <a:t>The National Quality Forum (NQF) uses the term serious reportable event (SRE), also called a </a:t>
            </a:r>
            <a:r>
              <a:rPr lang="en-US" b="0" i="1" dirty="0"/>
              <a:t>never event</a:t>
            </a:r>
            <a:r>
              <a:rPr lang="en-US" b="0" i="0" dirty="0"/>
              <a:t>, to describe serious, largely preventable, and harmful clinical events.</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To reduce the occurrence of SREs, the NQF has a list of effective Safe Practices that health care settings should use to improve  safe patient care (www.qualityforum.org). </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rPr>
              <a:t>Table 1.6 lists current NPSGs. </a:t>
            </a:r>
            <a:r>
              <a:rPr lang="en-US" dirty="0">
                <a:ea typeface="MS PGothic" panose="020B0600070205080204" charset="-128"/>
                <a:cs typeface="Arial" panose="020B0604020202020204" pitchFamily="34" charset="0"/>
              </a:rPr>
              <a:t>The Joint Commission (TJC) issues the National Patient Safety Goals (NPSGs).</a:t>
            </a:r>
          </a:p>
          <a:p>
            <a:pPr marL="173355" indent="-173355">
              <a:buFontTx/>
              <a:buChar char="•"/>
            </a:pPr>
            <a:r>
              <a:rPr lang="en-US" dirty="0">
                <a:ea typeface="MS PGothic" panose="020B0600070205080204" charset="-128"/>
                <a:cs typeface="Arial" panose="020B0604020202020204" pitchFamily="34" charset="0"/>
              </a:rPr>
              <a:t>NPSGs promote patient safety by offering evidence-based solutions to common safety problems. </a:t>
            </a:r>
            <a:endParaRPr lang="en-US" sz="1200" b="0" i="0" kern="1200" dirty="0">
              <a:solidFill>
                <a:schemeClr val="tx1"/>
              </a:solidFill>
              <a:effectLst/>
              <a:latin typeface="+mn-lt"/>
              <a:ea typeface="MS PGothic" panose="020B0600070205080204" charset="-128"/>
              <a:cs typeface="MS PGothic" panose="020B0600070205080204" charset="-128"/>
            </a:endParaRP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The Joint Commission (TJC), an accrediting agency for health care organizations, gathers and reports data on serious errors they call </a:t>
            </a:r>
            <a:r>
              <a:rPr lang="en-US" sz="1200" b="0" i="1" kern="1200" dirty="0">
                <a:solidFill>
                  <a:schemeClr val="tx1"/>
                </a:solidFill>
                <a:effectLst/>
                <a:latin typeface="+mn-lt"/>
                <a:ea typeface="MS PGothic" panose="020B0600070205080204" charset="-128"/>
                <a:cs typeface="MS PGothic" panose="020B0600070205080204" charset="-128"/>
              </a:rPr>
              <a:t>sentinel events</a:t>
            </a:r>
            <a:r>
              <a:rPr lang="en-US" sz="1200" b="0" i="0" kern="1200" dirty="0">
                <a:solidFill>
                  <a:srgbClr val="00B050"/>
                </a:solidFill>
                <a:effectLst/>
                <a:latin typeface="+mn-lt"/>
                <a:ea typeface="MS PGothic" panose="020B0600070205080204" charset="-128"/>
                <a:cs typeface="MS PGothic" panose="020B0600070205080204" charset="-128"/>
              </a:rPr>
              <a:t>—</a:t>
            </a:r>
            <a:r>
              <a:rPr lang="en-US" sz="1200" b="0" i="0" kern="1200" dirty="0">
                <a:solidFill>
                  <a:schemeClr val="tx1"/>
                </a:solidFill>
                <a:effectLst/>
                <a:latin typeface="+mn-lt"/>
                <a:ea typeface="MS PGothic" panose="020B0600070205080204" charset="-128"/>
                <a:cs typeface="MS PGothic" panose="020B0600070205080204" charset="-128"/>
              </a:rPr>
              <a:t>a patient safety event not related to the patient’s illness or underlying condition that results in death, permanent harm, or severe temporary harm.</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To address specific patient safety concerns, TJC issues National Patient Safety Goals (NPSGs). NPSGs promote patient safety by giving evidence-based solutions to common safety problems. </a:t>
            </a:r>
          </a:p>
          <a:p>
            <a:pPr marL="171450" indent="-171450">
              <a:buFont typeface="Arial" panose="020B0604020202020204" pitchFamily="34" charset="0"/>
              <a:buChar char="•"/>
            </a:pPr>
            <a:r>
              <a:rPr lang="en-US" sz="1200" b="0" i="0" kern="1200" dirty="0">
                <a:solidFill>
                  <a:schemeClr val="tx1"/>
                </a:solidFill>
                <a:effectLst/>
                <a:latin typeface="+mn-lt"/>
                <a:ea typeface="MS PGothic" panose="020B0600070205080204" charset="-128"/>
                <a:cs typeface="MS PGothic" panose="020B0600070205080204" charset="-128"/>
              </a:rPr>
              <a:t>Failure to rescue (FTR) </a:t>
            </a:r>
            <a:r>
              <a:rPr lang="en-US" sz="1200" kern="1200" dirty="0">
                <a:solidFill>
                  <a:schemeClr val="tx1"/>
                </a:solidFill>
                <a:effectLst/>
                <a:latin typeface="+mn-lt"/>
                <a:ea typeface="MS PGothic" panose="020B0600070205080204" charset="-128"/>
                <a:cs typeface="MS PGothic" panose="020B0600070205080204" charset="-128"/>
              </a:rPr>
              <a:t>occurs when there is failure or delay in: </a:t>
            </a:r>
          </a:p>
          <a:p>
            <a:pPr marL="628650" lvl="1"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recognizing a patient has developed complications</a:t>
            </a:r>
          </a:p>
          <a:p>
            <a:pPr marL="628650" lvl="1"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taking correct action </a:t>
            </a:r>
          </a:p>
          <a:p>
            <a:pPr marL="628650" lvl="1"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activating response teams when indicated.</a:t>
            </a:r>
            <a:endParaRPr lang="en-US" sz="1200" b="0" i="0" kern="1200" dirty="0">
              <a:solidFill>
                <a:schemeClr val="tx1"/>
              </a:solidFill>
              <a:effectLst/>
              <a:latin typeface="+mn-lt"/>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Quality improvement (QI) programs involve systematic actions that monitor, assess, and improve health care quality. </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QI is an interprofessional team effort that is required by accrediting agencies. As part of your nursing practice, you will collect data using QI tools, implement interventions to improve quality of care, and monitor patient outcomes. </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Fig. 1.8 shows an example of a QI activity.</a:t>
            </a:r>
          </a:p>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The National Database of Nursing Quality Indicators (NDNQI) provides data on nursing-sensitive measures to evaluate the impact of nursing care on patient outcomes. Patient outcomes are nursing sensitive if they improve with a greater quantity or quality of nursing care. </a:t>
            </a:r>
          </a:p>
          <a:p>
            <a:pPr marL="171450" indent="-171450">
              <a:buFont typeface="Arial" panose="020B0604020202020204" pitchFamily="34" charset="0"/>
              <a:buChar char="•"/>
            </a:pPr>
            <a:r>
              <a:rPr lang="en-US" dirty="0"/>
              <a:t>Table 1.7 lists the current NDNQI in the textbook.</a:t>
            </a:r>
            <a:endParaRPr lang="en-US" sz="1200" kern="1200" dirty="0">
              <a:solidFill>
                <a:schemeClr val="tx1"/>
              </a:solidFill>
              <a:effectLst/>
              <a:latin typeface="+mn-lt"/>
              <a:ea typeface="MS PGothic" panose="020B0600070205080204" charset="-128"/>
              <a:cs typeface="MS PGothic" panose="020B0600070205080204" charset="-128"/>
            </a:endParaRPr>
          </a:p>
          <a:p>
            <a:pPr marL="171450" indent="-171450">
              <a:buFont typeface="Arial" panose="020B0604020202020204" pitchFamily="34" charset="0"/>
              <a:buChar char="•"/>
            </a:pPr>
            <a:endParaRPr lang="en-US" sz="1200" kern="1200" dirty="0">
              <a:solidFill>
                <a:schemeClr val="tx1"/>
              </a:solidFill>
              <a:effectLst/>
              <a:latin typeface="+mn-lt"/>
              <a:ea typeface="MS PGothic" panose="020B0600070205080204" charset="-128"/>
              <a:cs typeface="MS PGothic" panose="020B0600070205080204" charset="-128"/>
            </a:endParaRPr>
          </a:p>
          <a:p>
            <a:pPr marL="171450" indent="-171450">
              <a:buFont typeface="Arial" panose="020B0604020202020204" pitchFamily="34" charset="0"/>
              <a:buChar char="•"/>
            </a:pPr>
            <a:endParaRPr lang="en-US"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S PGothic" panose="020B0600070205080204" charset="-128"/>
                <a:cs typeface="MS PGothic" panose="020B0600070205080204" charset="-128"/>
              </a:rPr>
              <a:t>Technology advances have increased the efficiency of nursing care, improving the work environment and the care nurses provide. </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cs typeface="MS PGothic" panose="020B0600070205080204" charset="-128"/>
              </a:rPr>
              <a:t>Computers and mobile devices allow you to document at the time you deliver care and give you quick and easy access to information, such as clinical decision-making tools, patient education materials, and references.</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cs typeface="MS PGothic" panose="020B0600070205080204" charset="-128"/>
              </a:rPr>
              <a:t>Medication administration applications improve patient safety by flagging potential errors, such as look-alike and sound-alike medications and adverse drug interactions, before they can occur. </a:t>
            </a:r>
          </a:p>
          <a:p>
            <a:pPr marL="171450" indent="-171450">
              <a:buFont typeface="Arial" panose="020B0604020202020204" pitchFamily="34" charset="0"/>
              <a:buChar char="•"/>
            </a:pPr>
            <a:r>
              <a:rPr lang="en-US" sz="1200" i="0" kern="1200" dirty="0">
                <a:solidFill>
                  <a:schemeClr val="tx1"/>
                </a:solidFill>
                <a:effectLst/>
                <a:latin typeface="+mn-lt"/>
                <a:ea typeface="MS PGothic" panose="020B0600070205080204" charset="-128"/>
                <a:cs typeface="MS PGothic" panose="020B0600070205080204" charset="-128"/>
              </a:rPr>
              <a:t>Computerized provider order entry (CPOE) systems can reduce errors caused by misreading or misinterpreting handwritten orders.</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sz="1200" i="0" kern="1200" dirty="0">
                <a:solidFill>
                  <a:schemeClr val="tx1"/>
                </a:solidFill>
                <a:effectLst/>
                <a:latin typeface="+mn-lt"/>
                <a:ea typeface="MS PGothic" panose="020B0600070205080204" charset="-128"/>
                <a:cs typeface="MS PGothic" panose="020B0600070205080204" charset="-128"/>
              </a:rPr>
              <a:t>Protected health information (PHI) is highly sensitive. The Health Insurance Portability and Accountability Act (HIPAA) is part of federal legislation that addresses the use and disclosure of PHI in order to protect such information. </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sz="1200" i="0" kern="1200" dirty="0">
                <a:solidFill>
                  <a:schemeClr val="tx1"/>
                </a:solidFill>
                <a:effectLst/>
                <a:latin typeface="+mn-lt"/>
                <a:ea typeface="MS PGothic" panose="020B0600070205080204" charset="-128"/>
                <a:cs typeface="MS PGothic" panose="020B0600070205080204" charset="-128"/>
              </a:rPr>
              <a:t>An electronic health records (EHRs), also called electronic medical records, is a computerized record of patient information. It is shared among all health care team members involved in a patient’s care and moves with the patient—to other providers and across care settings. </a:t>
            </a:r>
          </a:p>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sz="1200" i="0" kern="1200" dirty="0">
                <a:solidFill>
                  <a:schemeClr val="tx1"/>
                </a:solidFill>
                <a:effectLst/>
                <a:latin typeface="+mn-lt"/>
                <a:ea typeface="MS PGothic" panose="020B0600070205080204" charset="-128"/>
                <a:cs typeface="MS PGothic" panose="020B0600070205080204" charset="-128"/>
              </a:rPr>
              <a:t>Never place PHI online - </a:t>
            </a:r>
            <a:r>
              <a:rPr lang="en-US" dirty="0"/>
              <a:t>See Box 1.2</a:t>
            </a:r>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0" fontAlgn="base" latinLnBrk="0" hangingPunct="0">
              <a:lnSpc>
                <a:spcPct val="100000"/>
              </a:lnSpc>
              <a:spcBef>
                <a:spcPct val="30000"/>
              </a:spcBef>
              <a:spcAft>
                <a:spcPct val="0"/>
              </a:spcAft>
              <a:buClrTx/>
              <a:buSzTx/>
              <a:buFont typeface="Arial" panose="020B0604020202020204" pitchFamily="34" charset="0"/>
              <a:buChar char="•"/>
              <a:defRPr/>
            </a:pPr>
            <a:r>
              <a:rPr lang="en-US" b="0" dirty="0">
                <a:ea typeface="MS PGothic" panose="020B0600070205080204" charset="-128"/>
              </a:rPr>
              <a:t>Evidence-based practice (EBP) uses the best available evidence (i.e., research findings, QI data), combined with clinician expertise and the patient’s unique circumstances and preferences, </a:t>
            </a:r>
            <a:r>
              <a:rPr lang="en-US" sz="1200" b="0" kern="1200" dirty="0">
                <a:solidFill>
                  <a:schemeClr val="tx1"/>
                </a:solidFill>
                <a:effectLst/>
                <a:latin typeface="+mn-lt"/>
                <a:ea typeface="MS PGothic" panose="020B0600070205080204" charset="-128"/>
              </a:rPr>
              <a:t>leading </a:t>
            </a:r>
            <a:r>
              <a:rPr lang="en-US" sz="1200" b="0" kern="1200" dirty="0">
                <a:solidFill>
                  <a:schemeClr val="tx1"/>
                </a:solidFill>
                <a:effectLst/>
                <a:latin typeface="+mn-lt"/>
                <a:ea typeface="MS PGothic" panose="020B0600070205080204" charset="-128"/>
                <a:cs typeface="MS PGothic" panose="020B0600070205080204" charset="-128"/>
              </a:rPr>
              <a:t>to better clinical decisions and improved patient outcomes.</a:t>
            </a:r>
            <a:endParaRPr lang="en-US" b="0" dirty="0">
              <a:latin typeface="Arial" panose="020B0604020202020204" pitchFamily="34" charset="0"/>
              <a:ea typeface="MS PGothic" panose="020B0600070205080204" charset="-128"/>
              <a:cs typeface="Arial" panose="020B0604020202020204" pitchFamily="34" charset="0"/>
            </a:endParaRPr>
          </a:p>
          <a:p>
            <a:endParaRPr lang="en-US" dirty="0"/>
          </a:p>
        </p:txBody>
      </p:sp>
      <p:sp>
        <p:nvSpPr>
          <p:cNvPr id="4" name="Footer Placeholder 3"/>
          <p:cNvSpPr>
            <a:spLocks noGrp="1"/>
          </p:cNvSpPr>
          <p:nvPr>
            <p:ph type="ftr" sz="quarter" idx="10"/>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11"/>
          </p:nvPr>
        </p:nvSpPr>
        <p:spPr/>
        <p:txBody>
          <a:bodyPr/>
          <a:lstStyle/>
          <a:p>
            <a:pPr>
              <a:defRPr/>
            </a:pPr>
            <a:fld id="{9926B64A-6D73-4009-987B-5FDBAD92B3BA}" type="slidenum">
              <a:rPr lang="en-US" smtClean="0"/>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noTextEdit="1"/>
          </p:cNvSpPr>
          <p:nvPr>
            <p:ph type="sldImg"/>
          </p:nvPr>
        </p:nvSpPr>
        <p:spPr bwMode="auto">
          <a:noFill/>
          <a:ln>
            <a:solidFill>
              <a:srgbClr val="000000"/>
            </a:solidFill>
            <a:miter lim="800000"/>
          </a:ln>
        </p:spPr>
      </p:sp>
      <p:sp>
        <p:nvSpPr>
          <p:cNvPr id="24578" name="Notes Placeholder 2"/>
          <p:cNvSpPr>
            <a:spLocks noGrp="1"/>
          </p:cNvSpPr>
          <p:nvPr>
            <p:ph type="body" idx="1"/>
          </p:nvPr>
        </p:nvSpPr>
        <p:spPr bwMode="auto">
          <a:noFill/>
        </p:spPr>
        <p:txBody>
          <a:bodyPr wrap="square" numCol="1" anchor="t" anchorCtr="0" compatLnSpc="1">
            <a:normAutofit/>
          </a:bodyPr>
          <a:lstStyle/>
          <a:p>
            <a:pPr marL="173355" indent="-173355">
              <a:buFontTx/>
              <a:buChar char="•"/>
            </a:pPr>
            <a:r>
              <a:rPr lang="en-US" b="0" dirty="0"/>
              <a:t>Ever-changing technology</a:t>
            </a:r>
          </a:p>
          <a:p>
            <a:pPr marL="173355" indent="-173355">
              <a:buFontTx/>
              <a:buChar char="•"/>
            </a:pPr>
            <a:r>
              <a:rPr lang="en-US" b="0" dirty="0"/>
              <a:t>Rapidly expanding clinical knowledge</a:t>
            </a:r>
          </a:p>
          <a:p>
            <a:pPr marL="630555" lvl="1" indent="-173355">
              <a:buFontTx/>
              <a:buChar char="•"/>
            </a:pPr>
            <a:r>
              <a:rPr lang="en-US" b="0" dirty="0"/>
              <a:t>See multiple comorbidities and chronic illnesses</a:t>
            </a:r>
          </a:p>
          <a:p>
            <a:pPr marL="630555" lvl="1" indent="-173355">
              <a:buFontTx/>
              <a:buChar char="•"/>
            </a:pPr>
            <a:r>
              <a:rPr lang="en-US" b="0" dirty="0"/>
              <a:t>Need for complex care by different health care providers over extended periods of time in multiple health care settings</a:t>
            </a: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990" indent="-173990">
              <a:buFontTx/>
              <a:buChar char="•"/>
              <a:defRPr/>
            </a:pPr>
            <a:r>
              <a:rPr lang="en-US" sz="1100" b="0" dirty="0">
                <a:ea typeface="MS PGothic" panose="020B0600070205080204" charset="-128"/>
              </a:rPr>
              <a:t>Evidence-based practice (EBP) process has 6 steps. </a:t>
            </a:r>
            <a:r>
              <a:rPr lang="en-US" sz="1100" dirty="0"/>
              <a:t>See Table 1.8 in the textbook.</a:t>
            </a:r>
            <a:endParaRPr lang="en-US" sz="1100" b="0" dirty="0">
              <a:ea typeface="MS PGothic" panose="020B0600070205080204" charset="-128"/>
              <a:cs typeface="Arial" panose="020B0604020202020204" pitchFamily="34" charset="0"/>
            </a:endParaRPr>
          </a:p>
          <a:p>
            <a:pPr marL="173990" indent="-173990">
              <a:buFontTx/>
              <a:buChar char="•"/>
              <a:defRPr/>
            </a:pPr>
            <a:r>
              <a:rPr lang="en-US" sz="1100" dirty="0">
                <a:ea typeface="MS PGothic" panose="020B0600070205080204" charset="-128"/>
              </a:rPr>
              <a:t>Step 1 sets the context for integrating evidence, clinical judgment and patient preferences.</a:t>
            </a:r>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30</a:t>
            </a:fld>
            <a:endParaRPr lang="en-US" dirty="0"/>
          </a:p>
        </p:txBody>
      </p:sp>
    </p:spTree>
    <p:extLst>
      <p:ext uri="{BB962C8B-B14F-4D97-AF65-F5344CB8AC3E}">
        <p14:creationId xmlns:p14="http://schemas.microsoft.com/office/powerpoint/2010/main" val="13459482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3990" indent="-173990">
              <a:buFontTx/>
              <a:buChar char="•"/>
              <a:defRPr/>
            </a:pPr>
            <a:r>
              <a:rPr lang="en-US" sz="1200" dirty="0">
                <a:ea typeface="MS PGothic" panose="020B0600070205080204" charset="-128"/>
              </a:rPr>
              <a:t>Step 2 – Use credible, reliable sources of data. </a:t>
            </a:r>
          </a:p>
          <a:p>
            <a:pPr marL="173990" indent="-173990">
              <a:buFontTx/>
              <a:buChar char="•"/>
              <a:defRPr/>
            </a:pPr>
            <a:r>
              <a:rPr lang="en-US" sz="1200" dirty="0">
                <a:ea typeface="MS PGothic" panose="020B0600070205080204" charset="-128"/>
              </a:rPr>
              <a:t>Step 3 – To conclude best practice, ask yourself:</a:t>
            </a:r>
            <a:r>
              <a:rPr lang="en-US" sz="1200" dirty="0"/>
              <a:t> (1) What are the results? (2) Are the results reliable and valid? and (3) Will the results help me in caring for my patients? </a:t>
            </a:r>
            <a:endParaRPr lang="en-US" sz="1200" dirty="0">
              <a:ea typeface="MS PGothic" panose="020B0600070205080204" charset="-128"/>
            </a:endParaRPr>
          </a:p>
          <a:p>
            <a:pPr marL="173990" indent="-173990">
              <a:buFontTx/>
              <a:buChar char="•"/>
              <a:defRPr/>
            </a:pPr>
            <a:r>
              <a:rPr lang="en-US" sz="1200" dirty="0">
                <a:ea typeface="MS PGothic" panose="020B0600070205080204" charset="-128"/>
              </a:rPr>
              <a:t>Step 4 - </a:t>
            </a:r>
            <a:r>
              <a:rPr lang="en-US" sz="1200" dirty="0"/>
              <a:t>The decision to implement change is made by combining the evidence, clinical judgment, and the preferences and values of patients and caregivers. May be made as part of the interprofessional team.</a:t>
            </a:r>
            <a:endParaRPr lang="en-US" sz="1200" dirty="0">
              <a:ea typeface="MS PGothic" panose="020B0600070205080204" charset="-128"/>
            </a:endParaRPr>
          </a:p>
          <a:p>
            <a:pPr marL="173990" indent="-173990">
              <a:buFontTx/>
              <a:buChar char="•"/>
              <a:defRPr/>
            </a:pPr>
            <a:r>
              <a:rPr lang="en-US" sz="1200" dirty="0">
                <a:ea typeface="MS PGothic" panose="020B0600070205080204" charset="-128"/>
              </a:rPr>
              <a:t>Step 5 - </a:t>
            </a:r>
            <a:r>
              <a:rPr lang="en-US" sz="1200" dirty="0"/>
              <a:t>After implementing the practice</a:t>
            </a:r>
            <a:r>
              <a:rPr lang="en-US" sz="1200" dirty="0">
                <a:solidFill>
                  <a:srgbClr val="00B050"/>
                </a:solidFill>
              </a:rPr>
              <a:t> </a:t>
            </a:r>
            <a:r>
              <a:rPr lang="en-US" sz="1200" dirty="0"/>
              <a:t>change for a specific period, you should monitor outcomes to determine</a:t>
            </a:r>
            <a:r>
              <a:rPr lang="en-US" sz="1200" dirty="0">
                <a:solidFill>
                  <a:srgbClr val="00B050"/>
                </a:solidFill>
              </a:rPr>
              <a:t> </a:t>
            </a:r>
            <a:r>
              <a:rPr lang="en-US" sz="1200" dirty="0"/>
              <a:t>whether the change has improved patient outcomes. </a:t>
            </a:r>
            <a:endParaRPr lang="en-US" sz="1200" dirty="0">
              <a:ea typeface="MS PGothic" panose="020B0600070205080204" charset="-128"/>
            </a:endParaRPr>
          </a:p>
          <a:p>
            <a:pPr marL="173990" indent="-173990">
              <a:buFontTx/>
              <a:buChar char="•"/>
              <a:defRPr/>
            </a:pPr>
            <a:r>
              <a:rPr lang="en-US" sz="1200" dirty="0">
                <a:ea typeface="MS PGothic" panose="020B0600070205080204" charset="-128"/>
              </a:rPr>
              <a:t>Step 6 - Share the outcomes of the EBP change so that other health care providers and patients benefit from what you learned from your experience.</a:t>
            </a:r>
          </a:p>
          <a:p>
            <a:pPr marL="173990" indent="-173990">
              <a:buFontTx/>
              <a:buChar char="•"/>
              <a:defRPr/>
            </a:pPr>
            <a:r>
              <a:rPr lang="en-US" sz="1200" dirty="0">
                <a:ea typeface="MS PGothic" panose="020B0600070205080204" charset="-128"/>
                <a:cs typeface="Arial" panose="020B0604020202020204" pitchFamily="34" charset="0"/>
              </a:rPr>
              <a:t>The “*” in the reference list at the end of each chapter in this book indicates evidence-based information for clinical practice.</a:t>
            </a:r>
          </a:p>
          <a:p>
            <a:endParaRPr lang="en-US" dirty="0"/>
          </a:p>
        </p:txBody>
      </p:sp>
      <p:sp>
        <p:nvSpPr>
          <p:cNvPr id="4" name="Footer Placeholder 3"/>
          <p:cNvSpPr>
            <a:spLocks noGrp="1"/>
          </p:cNvSpPr>
          <p:nvPr>
            <p:ph type="ftr" sz="quarter" idx="4"/>
          </p:nvPr>
        </p:nvSpPr>
        <p:spPr/>
        <p:txBody>
          <a:bodyPr/>
          <a:lstStyle/>
          <a:p>
            <a:pPr>
              <a:defRPr/>
            </a:pPr>
            <a:r>
              <a:rPr lang="en-US"/>
              <a:t>Copyright   2014 by Mosby, an imprint of Elsevier Inc.</a:t>
            </a:r>
            <a:endParaRPr lang="en-US" dirty="0"/>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31</a:t>
            </a:fld>
            <a:endParaRPr lang="en-US" dirty="0"/>
          </a:p>
        </p:txBody>
      </p:sp>
    </p:spTree>
    <p:extLst>
      <p:ext uri="{BB962C8B-B14F-4D97-AF65-F5344CB8AC3E}">
        <p14:creationId xmlns:p14="http://schemas.microsoft.com/office/powerpoint/2010/main" val="32417600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bwMode="auto">
          <a:noFill/>
          <a:ln>
            <a:miter lim="800000"/>
          </a:ln>
        </p:spPr>
        <p:txBody>
          <a:bodyPr/>
          <a:lstStyle/>
          <a:p>
            <a:fld id="{AB306A30-02A7-4B48-AAB6-4279CD49EA57}" type="slidenum">
              <a:rPr lang="en-GB" smtClean="0">
                <a:latin typeface="Calibri" panose="020F0502020204030204" pitchFamily="-110" charset="0"/>
                <a:ea typeface="MS PGothic" panose="020B0600070205080204" charset="-128"/>
                <a:cs typeface="MS PGothic" panose="020B0600070205080204" charset="-128"/>
              </a:rPr>
              <a:t>32</a:t>
            </a:fld>
            <a:endParaRPr lang="en-GB" dirty="0">
              <a:latin typeface="Calibri" panose="020F0502020204030204" pitchFamily="-110" charset="0"/>
              <a:ea typeface="MS PGothic" panose="020B0600070205080204" charset="-128"/>
              <a:cs typeface="MS PGothic" panose="020B0600070205080204" charset="-128"/>
            </a:endParaRPr>
          </a:p>
        </p:txBody>
      </p:sp>
      <p:sp>
        <p:nvSpPr>
          <p:cNvPr id="65538" name="Rectangle 2"/>
          <p:cNvSpPr>
            <a:spLocks noGrp="1" noRot="1" noChangeAspect="1" noChangeArrowheads="1" noTextEdit="1"/>
          </p:cNvSpPr>
          <p:nvPr>
            <p:ph type="sldImg"/>
          </p:nvPr>
        </p:nvSpPr>
        <p:spPr bwMode="auto">
          <a:noFill/>
          <a:ln>
            <a:solidFill>
              <a:srgbClr val="000000"/>
            </a:solidFill>
            <a:miter lim="800000"/>
          </a:ln>
        </p:spPr>
      </p:sp>
      <p:sp>
        <p:nvSpPr>
          <p:cNvPr id="65539" name="Rectangle 3"/>
          <p:cNvSpPr>
            <a:spLocks noGrp="1" noChangeArrowheads="1"/>
          </p:cNvSpPr>
          <p:nvPr>
            <p:ph type="body" idx="1"/>
          </p:nvPr>
        </p:nvSpPr>
        <p:spPr bwMode="auto">
          <a:noFill/>
        </p:spPr>
        <p:txBody>
          <a:bodyPr wrap="square" numCol="1" anchor="t" anchorCtr="0" compatLnSpc="1"/>
          <a:lstStyle/>
          <a:p>
            <a:pPr marL="171450" indent="-171450" eaLnBrk="1" hangingPunct="1">
              <a:buFont typeface="Arial" panose="020B0604020202020204" pitchFamily="34" charset="0"/>
              <a:buChar char="•"/>
            </a:pPr>
            <a:r>
              <a:rPr lang="en-US" dirty="0">
                <a:ea typeface="MS PGothic" panose="020B0600070205080204" charset="-128"/>
                <a:cs typeface="MS PGothic" panose="020B0600070205080204" charset="-128"/>
              </a:rPr>
              <a:t>No input is needed to proceed.</a:t>
            </a:r>
            <a:endParaRPr lang="en-GB" dirty="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bwMode="auto">
          <a:noFill/>
          <a:ln>
            <a:miter lim="800000"/>
          </a:ln>
        </p:spPr>
        <p:txBody>
          <a:bodyPr/>
          <a:lstStyle/>
          <a:p>
            <a:fld id="{AB306A30-02A7-4B48-AAB6-4279CD49EA57}" type="slidenum">
              <a:rPr lang="en-GB" smtClean="0">
                <a:latin typeface="Calibri" panose="020F0502020204030204" pitchFamily="-110" charset="0"/>
                <a:ea typeface="MS PGothic" panose="020B0600070205080204" charset="-128"/>
                <a:cs typeface="MS PGothic" panose="020B0600070205080204" charset="-128"/>
              </a:rPr>
              <a:t>33</a:t>
            </a:fld>
            <a:endParaRPr lang="en-GB" dirty="0">
              <a:latin typeface="Calibri" panose="020F0502020204030204" pitchFamily="-110" charset="0"/>
              <a:ea typeface="MS PGothic" panose="020B0600070205080204" charset="-128"/>
              <a:cs typeface="MS PGothic" panose="020B0600070205080204" charset="-128"/>
            </a:endParaRPr>
          </a:p>
        </p:txBody>
      </p:sp>
      <p:sp>
        <p:nvSpPr>
          <p:cNvPr id="65538" name="Rectangle 2"/>
          <p:cNvSpPr>
            <a:spLocks noGrp="1" noRot="1" noChangeAspect="1" noChangeArrowheads="1" noTextEdit="1"/>
          </p:cNvSpPr>
          <p:nvPr>
            <p:ph type="sldImg"/>
          </p:nvPr>
        </p:nvSpPr>
        <p:spPr bwMode="auto">
          <a:noFill/>
          <a:ln>
            <a:solidFill>
              <a:srgbClr val="000000"/>
            </a:solidFill>
            <a:miter lim="800000"/>
          </a:ln>
        </p:spPr>
      </p:sp>
      <p:sp>
        <p:nvSpPr>
          <p:cNvPr id="65539" name="Rectangle 3"/>
          <p:cNvSpPr>
            <a:spLocks noGrp="1" noChangeArrowheads="1"/>
          </p:cNvSpPr>
          <p:nvPr>
            <p:ph type="body" idx="1"/>
          </p:nvPr>
        </p:nvSpPr>
        <p:spPr bwMode="auto">
          <a:noFill/>
        </p:spPr>
        <p:txBody>
          <a:bodyPr wrap="square" numCol="1" anchor="t" anchorCtr="0" compatLnSpc="1"/>
          <a:lstStyle/>
          <a:p>
            <a:pPr marL="171450" indent="-171450" eaLnBrk="1" hangingPunct="1">
              <a:buFont typeface="Arial" panose="020B0604020202020204" pitchFamily="34" charset="0"/>
              <a:buChar char="•"/>
            </a:pPr>
            <a:r>
              <a:rPr lang="en-US" dirty="0">
                <a:ea typeface="MS PGothic" panose="020B0600070205080204" charset="-128"/>
                <a:cs typeface="MS PGothic" panose="020B0600070205080204" charset="-128"/>
              </a:rPr>
              <a:t>Evidence-based practice is the use of best evidence (from research findings, quality improvement, and professional standards), clinician expertise, and patient preferences and values to support clinical decision making.</a:t>
            </a:r>
            <a:endParaRPr lang="en-GB" dirty="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extLst>
      <p:ext uri="{BB962C8B-B14F-4D97-AF65-F5344CB8AC3E}">
        <p14:creationId xmlns:p14="http://schemas.microsoft.com/office/powerpoint/2010/main" val="2937114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ln>
        </p:spPr>
      </p:sp>
      <p:sp>
        <p:nvSpPr>
          <p:cNvPr id="26626" name="Notes Placeholder 2"/>
          <p:cNvSpPr>
            <a:spLocks noGrp="1"/>
          </p:cNvSpPr>
          <p:nvPr>
            <p:ph type="body" idx="1"/>
          </p:nvPr>
        </p:nvSpPr>
        <p:spPr bwMode="auto">
          <a:noFill/>
        </p:spPr>
        <p:txBody>
          <a:bodyPr wrap="square" numCol="1" anchor="t" anchorCtr="0" compatLnSpc="1"/>
          <a:lstStyle/>
          <a:p>
            <a:pPr marL="173355" indent="-173355">
              <a:buFontTx/>
              <a:buChar char="•"/>
            </a:pPr>
            <a:r>
              <a:rPr lang="en-US" dirty="0">
                <a:ea typeface="MS PGothic" panose="020B0600070205080204" charset="-128"/>
                <a:cs typeface="MS PGothic" panose="020B0600070205080204" charset="-128"/>
              </a:rPr>
              <a:t>Diversity stems from race, ethnicity, age, gender identity, sexual orientation, socioeconomic status, religious beliefs and other ways people perceive themselves</a:t>
            </a:r>
          </a:p>
          <a:p>
            <a:pPr marL="173355" indent="-173355">
              <a:buFontTx/>
              <a:buChar char="•"/>
            </a:pPr>
            <a:r>
              <a:rPr lang="en-US" dirty="0">
                <a:ea typeface="MS PGothic" panose="020B0600070205080204" charset="-128"/>
                <a:cs typeface="MS PGothic" panose="020B0600070205080204" charset="-128"/>
              </a:rPr>
              <a:t>Bias, prejudice, stereotyping can lead to disparities in health care</a:t>
            </a:r>
          </a:p>
          <a:p>
            <a:pPr marL="173355" indent="-173355">
              <a:buFontTx/>
              <a:buChar char="•"/>
            </a:pPr>
            <a:r>
              <a:rPr lang="en-US" dirty="0">
                <a:ea typeface="MS PGothic" panose="020B0600070205080204" charset="-128"/>
                <a:cs typeface="MS PGothic" panose="020B0600070205080204" charset="-128"/>
              </a:rPr>
              <a:t>Patients often access health care information</a:t>
            </a:r>
          </a:p>
          <a:p>
            <a:pPr marL="630555" lvl="1" indent="-173355">
              <a:buFontTx/>
              <a:buChar char="•"/>
            </a:pPr>
            <a:r>
              <a:rPr lang="en-US" dirty="0">
                <a:ea typeface="MS PGothic" panose="020B0600070205080204" charset="-128"/>
                <a:cs typeface="MS PGothic" panose="020B0600070205080204" charset="-128"/>
              </a:rPr>
              <a:t>Expect high-quality, coordinated, financially reasonable care</a:t>
            </a:r>
          </a:p>
          <a:p>
            <a:pPr marL="173355" lvl="0" indent="-173355">
              <a:buFontTx/>
              <a:buChar char="•"/>
            </a:pPr>
            <a:endParaRPr lang="en-US" dirty="0">
              <a:ea typeface="MS PGothic" panose="020B0600070205080204" charset="-128"/>
              <a:cs typeface="MS PGothic" panose="020B0600070205080204" charset="-128"/>
            </a:endParaRPr>
          </a:p>
          <a:p>
            <a:pPr marL="173355" lvl="0" indent="-173355">
              <a:buFontTx/>
              <a:buChar char="•"/>
            </a:pPr>
            <a:r>
              <a:rPr lang="en-US" dirty="0">
                <a:ea typeface="MS PGothic" panose="020B0600070205080204" charset="-128"/>
                <a:cs typeface="MS PGothic" panose="020B0600070205080204" charset="-128"/>
              </a:rPr>
              <a:t>See Fig. 1.2 in textbook on working collaboratively with patients and caregivers</a:t>
            </a:r>
          </a:p>
        </p:txBody>
      </p:sp>
      <p:sp>
        <p:nvSpPr>
          <p:cNvPr id="26627" name="Slide Number Placeholder 3"/>
          <p:cNvSpPr>
            <a:spLocks noGrp="1"/>
          </p:cNvSpPr>
          <p:nvPr>
            <p:ph type="sldNum" sz="quarter" idx="5"/>
          </p:nvPr>
        </p:nvSpPr>
        <p:spPr bwMode="auto">
          <a:noFill/>
          <a:ln>
            <a:miter lim="800000"/>
          </a:ln>
        </p:spPr>
        <p:txBody>
          <a:bodyPr/>
          <a:lstStyle/>
          <a:p>
            <a:fld id="{B432AA73-33D7-41CF-BFF2-D1E55AFF7BEC}" type="slidenum">
              <a:rPr lang="en-US" smtClean="0">
                <a:latin typeface="Calibri" panose="020F0502020204030204" pitchFamily="-110" charset="0"/>
                <a:ea typeface="MS PGothic" panose="020B0600070205080204" charset="-128"/>
                <a:cs typeface="MS PGothic" panose="020B0600070205080204" charset="-128"/>
              </a:rPr>
              <a:t>4</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Staffing shortages, workplace violence, feeling unsupported, work over-load can lead to burnout</a:t>
            </a:r>
          </a:p>
          <a:p>
            <a:pPr marL="171450" indent="-171450">
              <a:buFont typeface="Arial" panose="020B0604020202020204" pitchFamily="34" charset="0"/>
              <a:buChar char="•"/>
            </a:pPr>
            <a:r>
              <a:rPr lang="en-US" dirty="0"/>
              <a:t>Burnout is associated with increased patient mortality, hospital-transmitted infections and other negative outcomes within the healthcare system</a:t>
            </a:r>
          </a:p>
        </p:txBody>
      </p:sp>
      <p:sp>
        <p:nvSpPr>
          <p:cNvPr id="4" name="Footer Placeholder 3"/>
          <p:cNvSpPr>
            <a:spLocks noGrp="1"/>
          </p:cNvSpPr>
          <p:nvPr>
            <p:ph type="ftr" sz="quarter" idx="4"/>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5</a:t>
            </a:fld>
            <a:endParaRPr lang="en-US" dirty="0"/>
          </a:p>
        </p:txBody>
      </p:sp>
    </p:spTree>
    <p:extLst>
      <p:ext uri="{BB962C8B-B14F-4D97-AF65-F5344CB8AC3E}">
        <p14:creationId xmlns:p14="http://schemas.microsoft.com/office/powerpoint/2010/main" val="3697723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bwMode="auto">
          <a:noFill/>
          <a:ln>
            <a:solidFill>
              <a:srgbClr val="000000"/>
            </a:solidFill>
            <a:miter lim="800000"/>
          </a:ln>
        </p:spPr>
      </p:sp>
      <p:sp>
        <p:nvSpPr>
          <p:cNvPr id="30722" name="Notes Placeholder 2"/>
          <p:cNvSpPr>
            <a:spLocks noGrp="1"/>
          </p:cNvSpPr>
          <p:nvPr>
            <p:ph type="body" idx="1"/>
          </p:nvPr>
        </p:nvSpPr>
        <p:spPr bwMode="auto">
          <a:noFill/>
        </p:spPr>
        <p:txBody>
          <a:bodyPr wrap="square" numCol="1" anchor="t" anchorCtr="0" compatLnSpc="1">
            <a:normAutofit fontScale="92500" lnSpcReduction="10000"/>
          </a:bodyPr>
          <a:lstStyle/>
          <a:p>
            <a:pPr marL="173355" indent="-173355">
              <a:buFontTx/>
              <a:buChar char="•"/>
            </a:pPr>
            <a:r>
              <a:rPr lang="en-US" dirty="0">
                <a:ea typeface="MS PGothic" panose="020B0600070205080204" charset="-128"/>
                <a:cs typeface="MS PGothic" panose="020B0600070205080204" charset="-128"/>
              </a:rPr>
              <a:t>The primary professional nursing organization is the American Nurses Association.</a:t>
            </a:r>
          </a:p>
          <a:p>
            <a:pPr marL="173355" indent="-173355">
              <a:buFontTx/>
              <a:buChar char="•"/>
            </a:pPr>
            <a:r>
              <a:rPr lang="en-US" dirty="0">
                <a:ea typeface="MS PGothic" panose="020B0600070205080204" charset="-128"/>
                <a:cs typeface="MS PGothic" panose="020B0600070205080204" charset="-128"/>
              </a:rPr>
              <a:t>Many professional specialty organizations include the American Association of Critical-Care Nurses (AACN), National Association of Orthopedic Nurses (NAON), and Oncology Nurses Society (ONS).</a:t>
            </a:r>
          </a:p>
          <a:p>
            <a:pPr marL="173355" indent="-173355">
              <a:buFontTx/>
              <a:buChar char="•"/>
            </a:pPr>
            <a:r>
              <a:rPr lang="en-US" dirty="0">
                <a:ea typeface="MS PGothic" panose="020B0600070205080204" charset="-128"/>
                <a:cs typeface="MS PGothic" panose="020B0600070205080204" charset="-128"/>
              </a:rPr>
              <a:t>Professional organizations promote quality patient care and professional nursing practice. </a:t>
            </a:r>
          </a:p>
          <a:p>
            <a:pPr marL="630555" lvl="1" indent="-173355">
              <a:buFontTx/>
              <a:buChar char="•"/>
            </a:pPr>
            <a:r>
              <a:rPr lang="en-US" sz="1200" kern="1200" dirty="0">
                <a:solidFill>
                  <a:schemeClr val="tx1"/>
                </a:solidFill>
                <a:effectLst/>
                <a:latin typeface="+mn-lt"/>
                <a:ea typeface="MS PGothic" panose="020B0600070205080204" charset="-128"/>
                <a:cs typeface="MS PGothic" panose="020B0600070205080204" charset="-128"/>
              </a:rPr>
              <a:t>Develop standards of practice and codes of ethics</a:t>
            </a:r>
          </a:p>
          <a:p>
            <a:pPr marL="630555" lvl="1" indent="-173355">
              <a:buFontTx/>
              <a:buChar char="•"/>
            </a:pPr>
            <a:r>
              <a:rPr lang="en-US" sz="1200" kern="1200" dirty="0">
                <a:solidFill>
                  <a:schemeClr val="tx1"/>
                </a:solidFill>
                <a:effectLst/>
                <a:latin typeface="+mn-lt"/>
                <a:ea typeface="MS PGothic" panose="020B0600070205080204" charset="-128"/>
                <a:cs typeface="MS PGothic" panose="020B0600070205080204" charset="-128"/>
              </a:rPr>
              <a:t>Support research</a:t>
            </a:r>
          </a:p>
          <a:p>
            <a:pPr marL="630555" lvl="1" indent="-173355">
              <a:buFontTx/>
              <a:buChar char="•"/>
            </a:pPr>
            <a:r>
              <a:rPr lang="en-US" sz="1200" kern="1200" dirty="0">
                <a:solidFill>
                  <a:schemeClr val="tx1"/>
                </a:solidFill>
                <a:effectLst/>
                <a:latin typeface="+mn-lt"/>
                <a:ea typeface="MS PGothic" panose="020B0600070205080204" charset="-128"/>
                <a:cs typeface="MS PGothic" panose="020B0600070205080204" charset="-128"/>
              </a:rPr>
              <a:t>Lobby for legislation and regulations</a:t>
            </a:r>
          </a:p>
          <a:p>
            <a:pPr marL="630555" lvl="1" indent="-173355">
              <a:buFontTx/>
              <a:buChar char="•"/>
            </a:pPr>
            <a:r>
              <a:rPr lang="en-US" dirty="0">
                <a:ea typeface="MS PGothic" panose="020B0600070205080204" charset="-128"/>
              </a:rPr>
              <a:t>R</a:t>
            </a:r>
            <a:r>
              <a:rPr lang="en-US" dirty="0"/>
              <a:t>esearch the causes of errors.</a:t>
            </a:r>
          </a:p>
          <a:p>
            <a:pPr marL="630555" lvl="1" indent="-173355">
              <a:buFontTx/>
              <a:buChar char="•"/>
            </a:pPr>
            <a:r>
              <a:rPr lang="en-US" dirty="0"/>
              <a:t>Develop strategies to prevent future errors.</a:t>
            </a:r>
          </a:p>
          <a:p>
            <a:pPr marL="630555" lvl="1" indent="-173355">
              <a:buFontTx/>
              <a:buChar char="•"/>
            </a:pPr>
            <a:r>
              <a:rPr lang="en-US" dirty="0"/>
              <a:t>Address issues impacting patient safety</a:t>
            </a:r>
          </a:p>
          <a:p>
            <a:pPr marL="173355" indent="-173355">
              <a:buFontTx/>
              <a:buChar char="•"/>
            </a:pPr>
            <a:endParaRPr lang="en-US" dirty="0"/>
          </a:p>
          <a:p>
            <a:pPr marL="173355" indent="-173355">
              <a:buFontTx/>
              <a:buChar char="•"/>
            </a:pPr>
            <a:r>
              <a:rPr lang="en-US" dirty="0"/>
              <a:t>The American Nurses Credentialing Center's Magnet Recognition Program</a:t>
            </a:r>
            <a:r>
              <a:rPr lang="en-US" baseline="30000" dirty="0"/>
              <a:t>®</a:t>
            </a:r>
            <a:r>
              <a:rPr lang="en-US" dirty="0"/>
              <a:t> recognizes health care organizations that create environments in which high-quality nursing care is provided.</a:t>
            </a:r>
          </a:p>
          <a:p>
            <a:pPr marL="630555" lvl="1" indent="-173355">
              <a:buFontTx/>
              <a:buChar char="•"/>
            </a:pPr>
            <a:r>
              <a:rPr lang="en-US" dirty="0">
                <a:ea typeface="MS PGothic" panose="020B0600070205080204" charset="-128"/>
                <a:cs typeface="MS PGothic" panose="020B0600070205080204" charset="-128"/>
              </a:rPr>
              <a:t>Provide positive work environments for nurses</a:t>
            </a:r>
          </a:p>
          <a:p>
            <a:pPr marL="1087755" lvl="2" indent="-173355">
              <a:buFontTx/>
              <a:buChar char="•"/>
            </a:pPr>
            <a:r>
              <a:rPr lang="en-US" dirty="0">
                <a:ea typeface="MS PGothic" panose="020B0600070205080204" charset="-128"/>
                <a:cs typeface="MS PGothic" panose="020B0600070205080204" charset="-128"/>
              </a:rPr>
              <a:t>Low turnover</a:t>
            </a:r>
          </a:p>
          <a:p>
            <a:pPr marL="1087755" lvl="2" indent="-173355">
              <a:buFontTx/>
              <a:buChar char="•"/>
            </a:pPr>
            <a:r>
              <a:rPr lang="en-US" dirty="0">
                <a:ea typeface="MS PGothic" panose="020B0600070205080204" charset="-128"/>
                <a:cs typeface="MS PGothic" panose="020B0600070205080204" charset="-128"/>
              </a:rPr>
              <a:t>Decreased burnout rates</a:t>
            </a:r>
          </a:p>
          <a:p>
            <a:pPr marL="1087755" lvl="2" indent="-173355">
              <a:buFontTx/>
              <a:buChar char="•"/>
            </a:pPr>
            <a:r>
              <a:rPr lang="en-US" dirty="0">
                <a:ea typeface="MS PGothic" panose="020B0600070205080204" charset="-128"/>
                <a:cs typeface="MS PGothic" panose="020B0600070205080204" charset="-128"/>
              </a:rPr>
              <a:t>More professional and personal growth opportunities</a:t>
            </a:r>
          </a:p>
          <a:p>
            <a:pPr marL="630555" lvl="1" indent="-173355">
              <a:buFontTx/>
              <a:buChar char="•"/>
            </a:pPr>
            <a:r>
              <a:rPr lang="en-US" dirty="0">
                <a:ea typeface="MS PGothic" panose="020B0600070205080204" charset="-128"/>
                <a:cs typeface="MS PGothic" panose="020B0600070205080204" charset="-128"/>
              </a:rPr>
              <a:t>Leads to better patient outcomes and greater career satisfaction</a:t>
            </a:r>
          </a:p>
        </p:txBody>
      </p:sp>
      <p:sp>
        <p:nvSpPr>
          <p:cNvPr id="30723" name="Slide Number Placeholder 3"/>
          <p:cNvSpPr>
            <a:spLocks noGrp="1"/>
          </p:cNvSpPr>
          <p:nvPr>
            <p:ph type="sldNum" sz="quarter" idx="5"/>
          </p:nvPr>
        </p:nvSpPr>
        <p:spPr bwMode="auto">
          <a:noFill/>
          <a:ln>
            <a:miter lim="800000"/>
          </a:ln>
        </p:spPr>
        <p:txBody>
          <a:bodyPr/>
          <a:lstStyle/>
          <a:p>
            <a:fld id="{9EF677BD-3EF3-4764-959D-93AF2A36B384}" type="slidenum">
              <a:rPr lang="en-US" smtClean="0">
                <a:latin typeface="Calibri" panose="020F0502020204030204" pitchFamily="-110" charset="0"/>
                <a:ea typeface="MS PGothic" panose="020B0600070205080204" charset="-128"/>
                <a:cs typeface="MS PGothic" panose="020B0600070205080204" charset="-128"/>
              </a:rPr>
              <a:t>6</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ln>
        </p:spPr>
      </p:sp>
      <p:sp>
        <p:nvSpPr>
          <p:cNvPr id="38915" name="Notes Placeholder 2"/>
          <p:cNvSpPr>
            <a:spLocks noGrp="1"/>
          </p:cNvSpPr>
          <p:nvPr>
            <p:ph type="body" idx="1"/>
          </p:nvPr>
        </p:nvSpPr>
        <p:spPr bwMode="auto"/>
        <p:txBody>
          <a:bodyPr wrap="square" numCol="1" anchor="t" anchorCtr="0" compatLnSpc="1"/>
          <a:lstStyle/>
          <a:p>
            <a:pPr marL="173990" indent="-173990">
              <a:buFontTx/>
              <a:buChar char="•"/>
              <a:defRPr/>
            </a:pPr>
            <a:r>
              <a:rPr lang="en-US" i="1" dirty="0"/>
              <a:t>The Future of Nursing: Leading Change, Advancing Health</a:t>
            </a:r>
            <a:endParaRPr lang="en-US" dirty="0"/>
          </a:p>
          <a:p>
            <a:pPr marL="631190" lvl="1" indent="-173990">
              <a:buFontTx/>
              <a:buChar char="•"/>
              <a:defRPr/>
            </a:pPr>
            <a:r>
              <a:rPr lang="en-US" dirty="0"/>
              <a:t>Report discussed how health care providers, including nurses, were not being adequately prepared to provide the highest quality care possible. </a:t>
            </a:r>
          </a:p>
          <a:p>
            <a:pPr marL="631190" lvl="1" indent="-173990">
              <a:buFontTx/>
              <a:buChar char="•"/>
              <a:defRPr/>
            </a:pPr>
            <a:r>
              <a:rPr lang="en-US" dirty="0"/>
              <a:t>Recommended changes so nurses could take leadership roles and skillfully advance health care</a:t>
            </a:r>
          </a:p>
          <a:p>
            <a:pPr marL="173990" indent="-173990">
              <a:buFontTx/>
              <a:buChar char="•"/>
              <a:defRPr/>
            </a:pPr>
            <a:r>
              <a:rPr lang="en-US" dirty="0"/>
              <a:t>The Robert Wood Johnson Foundation funded the </a:t>
            </a:r>
            <a:r>
              <a:rPr lang="en-US" i="1" dirty="0"/>
              <a:t>Quality and Safety Education for Nurses Institute</a:t>
            </a:r>
            <a:r>
              <a:rPr lang="en-US" dirty="0"/>
              <a:t> </a:t>
            </a:r>
            <a:r>
              <a:rPr lang="en-US" i="1" dirty="0"/>
              <a:t>(QSEN). </a:t>
            </a:r>
          </a:p>
          <a:p>
            <a:pPr marL="631190" lvl="1" indent="-173990">
              <a:buFontTx/>
              <a:buChar char="•"/>
              <a:defRPr/>
            </a:pPr>
            <a:r>
              <a:rPr lang="en-US" dirty="0"/>
              <a:t>QSEN defined specific competencies that nurses need to have to practice safely and effectively in today’s complex health care system.  </a:t>
            </a:r>
          </a:p>
          <a:p>
            <a:pPr marL="631190" lvl="1" indent="-173990">
              <a:buFontTx/>
              <a:buChar char="•"/>
              <a:defRPr/>
            </a:pPr>
            <a:r>
              <a:rPr lang="en-US" dirty="0"/>
              <a:t>These competencies have been integrated into licensing, accreditation and education standards </a:t>
            </a:r>
          </a:p>
          <a:p>
            <a:pPr marL="173990" indent="-173990">
              <a:buFontTx/>
              <a:buChar char="•"/>
              <a:defRPr/>
            </a:pPr>
            <a:r>
              <a:rPr lang="en-US" dirty="0">
                <a:ea typeface="MS PGothic" panose="020B0600070205080204" charset="-128"/>
              </a:rPr>
              <a:t>Review Table 1.1, Core Nursing Competencies, in the textbook.</a:t>
            </a:r>
          </a:p>
        </p:txBody>
      </p:sp>
      <p:sp>
        <p:nvSpPr>
          <p:cNvPr id="32771" name="Slide Number Placeholder 3"/>
          <p:cNvSpPr>
            <a:spLocks noGrp="1"/>
          </p:cNvSpPr>
          <p:nvPr>
            <p:ph type="sldNum" sz="quarter" idx="5"/>
          </p:nvPr>
        </p:nvSpPr>
        <p:spPr bwMode="auto">
          <a:noFill/>
          <a:ln>
            <a:miter lim="800000"/>
          </a:ln>
        </p:spPr>
        <p:txBody>
          <a:bodyPr/>
          <a:lstStyle/>
          <a:p>
            <a:fld id="{71E33111-0C5B-4DF2-BD01-EB454C32615D}" type="slidenum">
              <a:rPr lang="en-US" smtClean="0">
                <a:latin typeface="Calibri" panose="020F0502020204030204" pitchFamily="-110" charset="0"/>
                <a:ea typeface="MS PGothic" panose="020B0600070205080204" charset="-128"/>
                <a:cs typeface="MS PGothic" panose="020B0600070205080204" charset="-128"/>
              </a:rPr>
              <a:t>7</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noTextEdit="1"/>
          </p:cNvSpPr>
          <p:nvPr>
            <p:ph type="sldImg"/>
          </p:nvPr>
        </p:nvSpPr>
        <p:spPr bwMode="auto">
          <a:noFill/>
          <a:ln>
            <a:solidFill>
              <a:srgbClr val="000000"/>
            </a:solidFill>
            <a:miter lim="800000"/>
          </a:ln>
        </p:spPr>
      </p:sp>
      <p:sp>
        <p:nvSpPr>
          <p:cNvPr id="3" name="Notes Placeholder 2"/>
          <p:cNvSpPr>
            <a:spLocks noGrp="1"/>
          </p:cNvSpPr>
          <p:nvPr>
            <p:ph type="body" idx="1"/>
          </p:nvPr>
        </p:nvSpPr>
        <p:spPr/>
        <p:txBody>
          <a:bodyPr/>
          <a:lstStyle/>
          <a:p>
            <a:pPr marL="173990" indent="-173990">
              <a:buFont typeface="Arial" panose="020B0604020202020204" pitchFamily="34" charset="0"/>
              <a:buChar char="•"/>
              <a:defRPr/>
            </a:pPr>
            <a:r>
              <a:rPr lang="en-US" dirty="0"/>
              <a:t>With patient-centered care, patients and caregivers seek and receive care from competent and knowledgeable health care professionals.</a:t>
            </a:r>
          </a:p>
        </p:txBody>
      </p:sp>
      <p:sp>
        <p:nvSpPr>
          <p:cNvPr id="34819" name="Slide Number Placeholder 3"/>
          <p:cNvSpPr>
            <a:spLocks noGrp="1"/>
          </p:cNvSpPr>
          <p:nvPr>
            <p:ph type="sldNum" sz="quarter" idx="5"/>
          </p:nvPr>
        </p:nvSpPr>
        <p:spPr bwMode="auto">
          <a:noFill/>
          <a:ln>
            <a:miter lim="800000"/>
          </a:ln>
        </p:spPr>
        <p:txBody>
          <a:bodyPr/>
          <a:lstStyle/>
          <a:p>
            <a:fld id="{1541482E-6D74-41EB-B3A7-78E2D0C41268}" type="slidenum">
              <a:rPr lang="en-US" smtClean="0">
                <a:latin typeface="Calibri" panose="020F0502020204030204" pitchFamily="-110" charset="0"/>
                <a:ea typeface="MS PGothic" panose="020B0600070205080204" charset="-128"/>
                <a:cs typeface="MS PGothic" panose="020B0600070205080204" charset="-128"/>
              </a:rPr>
              <a:t>8</a:t>
            </a:fld>
            <a:endParaRPr lang="en-US" dirty="0">
              <a:latin typeface="Calibri" panose="020F0502020204030204" pitchFamily="-110" charset="0"/>
              <a:ea typeface="MS PGothic" panose="020B0600070205080204" charset="-128"/>
              <a:cs typeface="MS PGothic" panose="020B0600070205080204" charset="-128"/>
            </a:endParaRPr>
          </a:p>
        </p:txBody>
      </p:sp>
      <p:sp>
        <p:nvSpPr>
          <p:cNvPr id="2" name="Footer Placeholder 1"/>
          <p:cNvSpPr>
            <a:spLocks noGrp="1"/>
          </p:cNvSpPr>
          <p:nvPr>
            <p:ph type="ftr" sz="quarter" idx="4"/>
          </p:nvPr>
        </p:nvSpPr>
        <p:spPr/>
        <p:txBody>
          <a:bodyPr/>
          <a:lstStyle/>
          <a:p>
            <a:pPr>
              <a:defRPr/>
            </a:pPr>
            <a:r>
              <a:rPr lang="en-US" dirty="0"/>
              <a:t>Copyright   2014 by Mosby, an imprint of Elsevier Inc.</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Nurses identify priority problems and generate best possible solutions for safe patient care.</a:t>
            </a:r>
          </a:p>
          <a:p>
            <a:pPr marL="171450" indent="-171450">
              <a:buFont typeface="Arial" panose="020B0604020202020204" pitchFamily="34" charset="0"/>
              <a:buChar char="•"/>
            </a:pPr>
            <a:r>
              <a:rPr lang="en-US" dirty="0"/>
              <a:t>Case studies and practice questions throughout the book promote use of clinical judgement.</a:t>
            </a:r>
          </a:p>
        </p:txBody>
      </p:sp>
      <p:sp>
        <p:nvSpPr>
          <p:cNvPr id="4" name="Footer Placeholder 3"/>
          <p:cNvSpPr>
            <a:spLocks noGrp="1"/>
          </p:cNvSpPr>
          <p:nvPr>
            <p:ph type="ftr" sz="quarter" idx="4"/>
          </p:nvPr>
        </p:nvSpPr>
        <p:spPr/>
        <p:txBody>
          <a:bodyPr/>
          <a:lstStyle/>
          <a:p>
            <a:pPr>
              <a:defRPr/>
            </a:pPr>
            <a:r>
              <a:rPr lang="en-US" dirty="0"/>
              <a:t>Copyright   2014 by Mosby, an imprint of Elsevier Inc.</a:t>
            </a:r>
          </a:p>
        </p:txBody>
      </p:sp>
      <p:sp>
        <p:nvSpPr>
          <p:cNvPr id="5" name="Slide Number Placeholder 4"/>
          <p:cNvSpPr>
            <a:spLocks noGrp="1"/>
          </p:cNvSpPr>
          <p:nvPr>
            <p:ph type="sldNum" sz="quarter" idx="5"/>
          </p:nvPr>
        </p:nvSpPr>
        <p:spPr/>
        <p:txBody>
          <a:bodyPr/>
          <a:lstStyle/>
          <a:p>
            <a:pPr>
              <a:defRPr/>
            </a:pPr>
            <a:fld id="{9926B64A-6D73-4009-987B-5FDBAD92B3BA}" type="slidenum">
              <a:rPr lang="en-US" smtClean="0"/>
              <a:t>9</a:t>
            </a:fld>
            <a:endParaRPr lang="en-US" dirty="0"/>
          </a:p>
        </p:txBody>
      </p:sp>
    </p:spTree>
    <p:extLst>
      <p:ext uri="{BB962C8B-B14F-4D97-AF65-F5344CB8AC3E}">
        <p14:creationId xmlns:p14="http://schemas.microsoft.com/office/powerpoint/2010/main" val="4188091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B16F040E-4DD8-4BB9-9D2C-2BD53009ED22}" type="slidenum">
              <a:rPr lang="en-GB"/>
              <a:pPr>
                <a:defRPr/>
              </a:pPr>
              <a:t>‹#›</a:t>
            </a:fld>
            <a:endParaRPr lang="en-GB" dirty="0"/>
          </a:p>
        </p:txBody>
      </p:sp>
      <p:sp>
        <p:nvSpPr>
          <p:cNvPr id="5" name="Footer Placeholder 8"/>
          <p:cNvSpPr>
            <a:spLocks noGrp="1"/>
          </p:cNvSpPr>
          <p:nvPr>
            <p:ph type="ftr" sz="quarter" idx="11"/>
          </p:nvPr>
        </p:nvSpPr>
        <p:spPr>
          <a:xfrm>
            <a:off x="0" y="6461125"/>
            <a:ext cx="9112250" cy="381000"/>
          </a:xfrm>
          <a:prstGeom prst="rect">
            <a:avLst/>
          </a:prstGeom>
        </p:spPr>
        <p:txBody>
          <a:bodyPr/>
          <a:lstStyle>
            <a:lvl1pPr>
              <a:defRPr/>
            </a:lvl1pPr>
          </a:lstStyle>
          <a:p>
            <a:pPr>
              <a:defRPr/>
            </a:pPr>
            <a:endParaRPr dirty="0"/>
          </a:p>
        </p:txBody>
      </p:sp>
    </p:spTree>
    <p:extLst>
      <p:ext uri="{BB962C8B-B14F-4D97-AF65-F5344CB8AC3E}">
        <p14:creationId xmlns:p14="http://schemas.microsoft.com/office/powerpoint/2010/main" val="613904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Content Placeholder 2"/>
          <p:cNvSpPr>
            <a:spLocks noGrp="1"/>
          </p:cNvSpPr>
          <p:nvPr>
            <p:ph idx="1"/>
          </p:nvPr>
        </p:nvSpPr>
        <p:spPr>
          <a:xfrm>
            <a:off x="464457" y="1641475"/>
            <a:ext cx="8229599" cy="44545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2"/>
          <p:cNvSpPr>
            <a:spLocks noGrp="1"/>
          </p:cNvSpPr>
          <p:nvPr>
            <p:ph type="title"/>
          </p:nvPr>
        </p:nvSpPr>
        <p:spPr/>
        <p:txBody>
          <a:bodyPr/>
          <a:lstStyle/>
          <a:p>
            <a:r>
              <a:rPr lang="en-US"/>
              <a:t>Click to edit Master title style</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385AB63A-440D-4121-8AA8-BB108516B428}" type="slidenum">
              <a:rPr lang="en-GB"/>
              <a:pPr>
                <a:defRPr/>
              </a:pPr>
              <a:t>‹#›</a:t>
            </a:fld>
            <a:endParaRPr lang="en-GB" dirty="0"/>
          </a:p>
        </p:txBody>
      </p:sp>
      <p:sp>
        <p:nvSpPr>
          <p:cNvPr id="5" name="Footer Placeholder 8"/>
          <p:cNvSpPr>
            <a:spLocks noGrp="1"/>
          </p:cNvSpPr>
          <p:nvPr>
            <p:ph type="ftr" sz="quarter" idx="11"/>
          </p:nvPr>
        </p:nvSpPr>
        <p:spPr>
          <a:xfrm>
            <a:off x="0" y="6461125"/>
            <a:ext cx="9112250" cy="381000"/>
          </a:xfrm>
          <a:prstGeom prst="rect">
            <a:avLst/>
          </a:prstGeom>
        </p:spPr>
        <p:txBody>
          <a:bodyPr/>
          <a:lstStyle>
            <a:lvl1pPr>
              <a:defRPr/>
            </a:lvl1pPr>
          </a:lstStyle>
          <a:p>
            <a:pPr>
              <a:defRPr/>
            </a:pPr>
            <a:endParaRPr dirty="0"/>
          </a:p>
        </p:txBody>
      </p:sp>
    </p:spTree>
    <p:extLst>
      <p:ext uri="{BB962C8B-B14F-4D97-AF65-F5344CB8AC3E}">
        <p14:creationId xmlns:p14="http://schemas.microsoft.com/office/powerpoint/2010/main" val="4216680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ctr"/>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itle 8"/>
          <p:cNvSpPr>
            <a:spLocks noGrp="1"/>
          </p:cNvSpPr>
          <p:nvPr>
            <p:ph type="title"/>
          </p:nvPr>
        </p:nvSpPr>
        <p:spPr/>
        <p:txBody>
          <a:bodyPr/>
          <a:lstStyle/>
          <a:p>
            <a:r>
              <a:rPr lang="en-US"/>
              <a:t>Click to edit Master title style</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E3023DEB-925C-4EE9-8D20-1301DA6C2214}" type="slidenum">
              <a:rPr lang="en-GB"/>
              <a:pPr>
                <a:defRPr/>
              </a:pPr>
              <a:t>‹#›</a:t>
            </a:fld>
            <a:endParaRPr lang="en-GB" dirty="0"/>
          </a:p>
        </p:txBody>
      </p:sp>
      <p:sp>
        <p:nvSpPr>
          <p:cNvPr id="5" name="Footer Placeholder 8"/>
          <p:cNvSpPr>
            <a:spLocks noGrp="1"/>
          </p:cNvSpPr>
          <p:nvPr>
            <p:ph type="ftr" sz="quarter" idx="11"/>
          </p:nvPr>
        </p:nvSpPr>
        <p:spPr>
          <a:xfrm>
            <a:off x="0" y="6461125"/>
            <a:ext cx="9112250" cy="381000"/>
          </a:xfrm>
          <a:prstGeom prst="rect">
            <a:avLst/>
          </a:prstGeom>
        </p:spPr>
        <p:txBody>
          <a:bodyPr/>
          <a:lstStyle>
            <a:lvl1pPr>
              <a:defRPr/>
            </a:lvl1pPr>
          </a:lstStyle>
          <a:p>
            <a:pPr>
              <a:defRPr/>
            </a:pPr>
            <a:endParaRPr dirty="0"/>
          </a:p>
        </p:txBody>
      </p:sp>
    </p:spTree>
    <p:extLst>
      <p:ext uri="{BB962C8B-B14F-4D97-AF65-F5344CB8AC3E}">
        <p14:creationId xmlns:p14="http://schemas.microsoft.com/office/powerpoint/2010/main" val="3203183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7" name="Content Placeholder 2"/>
          <p:cNvSpPr>
            <a:spLocks noGrp="1"/>
          </p:cNvSpPr>
          <p:nvPr>
            <p:ph idx="1"/>
          </p:nvPr>
        </p:nvSpPr>
        <p:spPr>
          <a:xfrm>
            <a:off x="464457" y="1641475"/>
            <a:ext cx="8229599" cy="4454525"/>
          </a:xfrm>
        </p:spPr>
        <p:txBody>
          <a:bodyPr/>
          <a:lstStyle>
            <a:lvl1pPr>
              <a:buClr>
                <a:schemeClr val="tx1"/>
              </a:buClr>
              <a:defRPr/>
            </a:lvl1pPr>
            <a:lvl3pPr>
              <a:buClr>
                <a:schemeClr val="tx1"/>
              </a:buClr>
              <a:defRPr/>
            </a:lvl3pPr>
            <a:lvl4pPr>
              <a:buClr>
                <a:schemeClr val="tx1"/>
              </a:buClr>
              <a:defRPr/>
            </a:lvl4pPr>
            <a:lvl5pPr>
              <a:buClr>
                <a:schemeClr val="tx1"/>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21ECFBE2-179A-4374-B0F0-68AB99BEBF02}" type="slidenum">
              <a:rPr lang="en-GB"/>
              <a:pPr>
                <a:defRPr/>
              </a:pPr>
              <a:t>‹#›</a:t>
            </a:fld>
            <a:endParaRPr lang="en-GB" dirty="0"/>
          </a:p>
        </p:txBody>
      </p:sp>
      <p:sp>
        <p:nvSpPr>
          <p:cNvPr id="5" name="Footer Placeholder 8"/>
          <p:cNvSpPr>
            <a:spLocks noGrp="1"/>
          </p:cNvSpPr>
          <p:nvPr>
            <p:ph type="ftr" sz="quarter" idx="11"/>
          </p:nvPr>
        </p:nvSpPr>
        <p:spPr>
          <a:xfrm>
            <a:off x="0" y="6461125"/>
            <a:ext cx="9112250" cy="381000"/>
          </a:xfrm>
          <a:prstGeom prst="rect">
            <a:avLst/>
          </a:prstGeom>
        </p:spPr>
        <p:txBody>
          <a:bodyPr/>
          <a:lstStyle>
            <a:lvl1pPr>
              <a:defRPr/>
            </a:lvl1pPr>
          </a:lstStyle>
          <a:p>
            <a:pPr>
              <a:defRPr/>
            </a:pPr>
            <a:endParaRPr dirty="0"/>
          </a:p>
        </p:txBody>
      </p:sp>
    </p:spTree>
    <p:extLst>
      <p:ext uri="{BB962C8B-B14F-4D97-AF65-F5344CB8AC3E}">
        <p14:creationId xmlns:p14="http://schemas.microsoft.com/office/powerpoint/2010/main" val="2483851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11"/>
          <p:cNvSpPr>
            <a:spLocks noGrp="1"/>
          </p:cNvSpPr>
          <p:nvPr>
            <p:ph type="title"/>
          </p:nvPr>
        </p:nvSpPr>
        <p:spPr/>
        <p:txBody>
          <a:bodyPr/>
          <a:lstStyle/>
          <a:p>
            <a:r>
              <a:rPr lang="en-US"/>
              <a:t>Click to edit Master title style</a:t>
            </a:r>
          </a:p>
        </p:txBody>
      </p:sp>
      <p:sp>
        <p:nvSpPr>
          <p:cNvPr id="7" name="Slide Number Placeholder 7"/>
          <p:cNvSpPr>
            <a:spLocks noGrp="1"/>
          </p:cNvSpPr>
          <p:nvPr>
            <p:ph type="sldNum" sz="quarter" idx="10"/>
          </p:nvPr>
        </p:nvSpPr>
        <p:spPr>
          <a:ln/>
        </p:spPr>
        <p:txBody>
          <a:bodyPr/>
          <a:lstStyle>
            <a:lvl1pPr>
              <a:defRPr/>
            </a:lvl1pPr>
          </a:lstStyle>
          <a:p>
            <a:pPr>
              <a:defRPr/>
            </a:pPr>
            <a:r>
              <a:rPr lang="en-GB" dirty="0"/>
              <a:t> </a:t>
            </a:r>
            <a:fld id="{9B03DFA4-1C78-4EBD-9FB1-7040CB90EB3A}" type="slidenum">
              <a:rPr lang="en-GB"/>
              <a:pPr>
                <a:defRPr/>
              </a:pPr>
              <a:t>‹#›</a:t>
            </a:fld>
            <a:endParaRPr lang="en-GB" dirty="0"/>
          </a:p>
        </p:txBody>
      </p:sp>
      <p:sp>
        <p:nvSpPr>
          <p:cNvPr id="8" name="Footer Placeholder 8"/>
          <p:cNvSpPr>
            <a:spLocks noGrp="1"/>
          </p:cNvSpPr>
          <p:nvPr>
            <p:ph type="ftr" sz="quarter" idx="11"/>
          </p:nvPr>
        </p:nvSpPr>
        <p:spPr>
          <a:xfrm>
            <a:off x="0" y="6461125"/>
            <a:ext cx="9112250" cy="381000"/>
          </a:xfrm>
          <a:prstGeom prst="rect">
            <a:avLst/>
          </a:prstGeom>
        </p:spPr>
        <p:txBody>
          <a:bodyPr/>
          <a:lstStyle>
            <a:lvl1pPr>
              <a:defRPr/>
            </a:lvl1pPr>
          </a:lstStyle>
          <a:p>
            <a:pPr>
              <a:defRPr/>
            </a:pPr>
            <a:endParaRPr dirty="0"/>
          </a:p>
        </p:txBody>
      </p:sp>
    </p:spTree>
    <p:extLst>
      <p:ext uri="{BB962C8B-B14F-4D97-AF65-F5344CB8AC3E}">
        <p14:creationId xmlns:p14="http://schemas.microsoft.com/office/powerpoint/2010/main" val="2896670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8229600" cy="1143000"/>
          </a:xfrm>
        </p:spPr>
        <p:txBody>
          <a:bodyPr/>
          <a:lstStyle/>
          <a:p>
            <a:r>
              <a:rPr lang="en-US"/>
              <a:t>Click to edit Master title style</a:t>
            </a:r>
          </a:p>
        </p:txBody>
      </p:sp>
      <p:sp>
        <p:nvSpPr>
          <p:cNvPr id="5" name="Content Placeholder 2"/>
          <p:cNvSpPr>
            <a:spLocks noGrp="1"/>
          </p:cNvSpPr>
          <p:nvPr>
            <p:ph sz="half" idx="1"/>
          </p:nvPr>
        </p:nvSpPr>
        <p:spPr>
          <a:xfrm>
            <a:off x="457200" y="1641475"/>
            <a:ext cx="4044387"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sz="half" idx="12"/>
          </p:nvPr>
        </p:nvSpPr>
        <p:spPr>
          <a:xfrm>
            <a:off x="4642413" y="1641475"/>
            <a:ext cx="4044387"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7"/>
          <p:cNvSpPr>
            <a:spLocks noGrp="1"/>
          </p:cNvSpPr>
          <p:nvPr>
            <p:ph type="sldNum" sz="quarter" idx="13"/>
          </p:nvPr>
        </p:nvSpPr>
        <p:spPr>
          <a:ln/>
        </p:spPr>
        <p:txBody>
          <a:bodyPr/>
          <a:lstStyle>
            <a:lvl1pPr>
              <a:defRPr/>
            </a:lvl1pPr>
          </a:lstStyle>
          <a:p>
            <a:pPr>
              <a:defRPr/>
            </a:pPr>
            <a:r>
              <a:rPr lang="en-GB" dirty="0"/>
              <a:t> </a:t>
            </a:r>
            <a:fld id="{9270C91E-63D6-4E03-BD14-677EB45A9DFB}" type="slidenum">
              <a:rPr lang="en-GB"/>
              <a:pPr>
                <a:defRPr/>
              </a:pPr>
              <a:t>‹#›</a:t>
            </a:fld>
            <a:endParaRPr lang="en-GB" dirty="0"/>
          </a:p>
        </p:txBody>
      </p:sp>
      <p:sp>
        <p:nvSpPr>
          <p:cNvPr id="9" name="Footer Placeholder 8"/>
          <p:cNvSpPr>
            <a:spLocks noGrp="1"/>
          </p:cNvSpPr>
          <p:nvPr>
            <p:ph type="ftr" sz="quarter" idx="14"/>
          </p:nvPr>
        </p:nvSpPr>
        <p:spPr>
          <a:xfrm>
            <a:off x="0" y="6461125"/>
            <a:ext cx="9112250" cy="381000"/>
          </a:xfrm>
          <a:prstGeom prst="rect">
            <a:avLst/>
          </a:prstGeom>
        </p:spPr>
        <p:txBody>
          <a:bodyPr/>
          <a:lstStyle>
            <a:lvl1pPr>
              <a:defRPr/>
            </a:lvl1pPr>
          </a:lstStyle>
          <a:p>
            <a:pPr>
              <a:defRPr/>
            </a:pPr>
            <a:endParaRPr dirty="0"/>
          </a:p>
        </p:txBody>
      </p:sp>
    </p:spTree>
    <p:extLst>
      <p:ext uri="{BB962C8B-B14F-4D97-AF65-F5344CB8AC3E}">
        <p14:creationId xmlns:p14="http://schemas.microsoft.com/office/powerpoint/2010/main" val="2430950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p>
        </p:txBody>
      </p:sp>
      <p:sp>
        <p:nvSpPr>
          <p:cNvPr id="5" name="Content Placeholder 2"/>
          <p:cNvSpPr>
            <a:spLocks noGrp="1"/>
          </p:cNvSpPr>
          <p:nvPr>
            <p:ph idx="1"/>
          </p:nvPr>
        </p:nvSpPr>
        <p:spPr>
          <a:xfrm>
            <a:off x="464457" y="1641475"/>
            <a:ext cx="8229599" cy="445452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7"/>
          <p:cNvSpPr>
            <a:spLocks noGrp="1"/>
          </p:cNvSpPr>
          <p:nvPr>
            <p:ph type="sldNum" sz="quarter" idx="10"/>
          </p:nvPr>
        </p:nvSpPr>
        <p:spPr>
          <a:ln/>
        </p:spPr>
        <p:txBody>
          <a:bodyPr/>
          <a:lstStyle>
            <a:lvl1pPr>
              <a:defRPr/>
            </a:lvl1pPr>
          </a:lstStyle>
          <a:p>
            <a:pPr>
              <a:defRPr/>
            </a:pPr>
            <a:r>
              <a:rPr lang="en-GB" dirty="0"/>
              <a:t> </a:t>
            </a:r>
            <a:fld id="{94D57EF7-D034-49E0-9B52-CF6AE81707F3}" type="slidenum">
              <a:rPr lang="en-GB"/>
              <a:pPr>
                <a:defRPr/>
              </a:pPr>
              <a:t>‹#›</a:t>
            </a:fld>
            <a:endParaRPr lang="en-GB" dirty="0"/>
          </a:p>
        </p:txBody>
      </p:sp>
      <p:sp>
        <p:nvSpPr>
          <p:cNvPr id="6" name="Footer Placeholder 8"/>
          <p:cNvSpPr>
            <a:spLocks noGrp="1"/>
          </p:cNvSpPr>
          <p:nvPr>
            <p:ph type="ftr" sz="quarter" idx="11"/>
          </p:nvPr>
        </p:nvSpPr>
        <p:spPr>
          <a:xfrm>
            <a:off x="0" y="6461125"/>
            <a:ext cx="9112250" cy="381000"/>
          </a:xfrm>
          <a:prstGeom prst="rect">
            <a:avLst/>
          </a:prstGeom>
        </p:spPr>
        <p:txBody>
          <a:bodyPr/>
          <a:lstStyle>
            <a:lvl1pPr>
              <a:defRPr/>
            </a:lvl1pPr>
          </a:lstStyle>
          <a:p>
            <a:pPr>
              <a:defRPr/>
            </a:pPr>
            <a:endParaRPr dirty="0"/>
          </a:p>
        </p:txBody>
      </p:sp>
    </p:spTree>
    <p:extLst>
      <p:ext uri="{BB962C8B-B14F-4D97-AF65-F5344CB8AC3E}">
        <p14:creationId xmlns:p14="http://schemas.microsoft.com/office/powerpoint/2010/main" val="2161795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4"/>
          <p:cNvSpPr>
            <a:spLocks noGrp="1"/>
          </p:cNvSpPr>
          <p:nvPr>
            <p:ph type="ftr" sz="quarter" idx="10"/>
          </p:nvPr>
        </p:nvSpPr>
        <p:spPr>
          <a:xfrm>
            <a:off x="0" y="6461125"/>
            <a:ext cx="9112250" cy="381000"/>
          </a:xfrm>
          <a:prstGeom prst="rect">
            <a:avLst/>
          </a:prstGeom>
        </p:spPr>
        <p:txBody>
          <a:bodyPr/>
          <a:lstStyle>
            <a:lvl1pPr>
              <a:defRPr/>
            </a:lvl1pPr>
          </a:lstStyle>
          <a:p>
            <a:pPr>
              <a:defRPr/>
            </a:pPr>
            <a:endParaRPr lang="en-US" dirty="0"/>
          </a:p>
        </p:txBody>
      </p:sp>
      <p:sp>
        <p:nvSpPr>
          <p:cNvPr id="4" name="Date Placeholder 3"/>
          <p:cNvSpPr>
            <a:spLocks noGrp="1"/>
          </p:cNvSpPr>
          <p:nvPr>
            <p:ph type="dt" sz="half" idx="11"/>
          </p:nvPr>
        </p:nvSpPr>
        <p:spPr>
          <a:xfrm rot="16200000">
            <a:off x="7551738" y="1646237"/>
            <a:ext cx="2438400" cy="365125"/>
          </a:xfrm>
          <a:prstGeom prst="rect">
            <a:avLst/>
          </a:prstGeom>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0"/>
          </p:nvPr>
        </p:nvSpPr>
        <p:spPr>
          <a:xfrm>
            <a:off x="0" y="6461125"/>
            <a:ext cx="9112250" cy="381000"/>
          </a:xfrm>
          <a:prstGeom prst="rect">
            <a:avLst/>
          </a:prstGeom>
        </p:spPr>
        <p:txBody>
          <a:bodyPr/>
          <a:lstStyle>
            <a:lvl1pPr>
              <a:defRPr/>
            </a:lvl1pPr>
          </a:lstStyle>
          <a:p>
            <a:pPr>
              <a:defRPr/>
            </a:pPr>
            <a:endParaRPr lang="en-US" dirty="0"/>
          </a:p>
        </p:txBody>
      </p:sp>
      <p:sp>
        <p:nvSpPr>
          <p:cNvPr id="6" name="Date Placeholder 3"/>
          <p:cNvSpPr>
            <a:spLocks noGrp="1"/>
          </p:cNvSpPr>
          <p:nvPr>
            <p:ph type="dt" sz="half" idx="11"/>
          </p:nvPr>
        </p:nvSpPr>
        <p:spPr>
          <a:xfrm rot="16200000">
            <a:off x="7551738" y="1646237"/>
            <a:ext cx="2438400" cy="365125"/>
          </a:xfrm>
          <a:prstGeom prst="rect">
            <a:avLst/>
          </a:prstGeom>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Slide Number Placeholder 7"/>
          <p:cNvSpPr>
            <a:spLocks noGrp="1"/>
          </p:cNvSpPr>
          <p:nvPr>
            <p:ph type="sldNum" sz="quarter" idx="4"/>
          </p:nvPr>
        </p:nvSpPr>
        <p:spPr bwMode="auto">
          <a:xfrm>
            <a:off x="8534400" y="6465888"/>
            <a:ext cx="577850" cy="37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1" compatLnSpc="1">
            <a:prstTxWarp prst="textNoShape">
              <a:avLst/>
            </a:prstTxWarp>
          </a:bodyPr>
          <a:lstStyle>
            <a:lvl1pPr>
              <a:defRPr sz="1000">
                <a:solidFill>
                  <a:srgbClr val="000000"/>
                </a:solidFill>
                <a:latin typeface="Arial" charset="0"/>
                <a:cs typeface="Arial" charset="0"/>
              </a:defRPr>
            </a:lvl1pPr>
          </a:lstStyle>
          <a:p>
            <a:pPr>
              <a:defRPr/>
            </a:pPr>
            <a:r>
              <a:rPr lang="en-GB" dirty="0"/>
              <a:t> </a:t>
            </a:r>
            <a:fld id="{3604C610-7AAB-4361-9463-3C3A9E3750D7}" type="slidenum">
              <a:rPr lang="en-GB"/>
              <a:pPr>
                <a:defRPr/>
              </a:pPr>
              <a:t>‹#›</a:t>
            </a:fld>
            <a:endParaRPr lang="en-GB" dirty="0"/>
          </a:p>
        </p:txBody>
      </p:sp>
      <p:pic>
        <p:nvPicPr>
          <p:cNvPr id="6" name="Picture 5">
            <a:extLst>
              <a:ext uri="{FF2B5EF4-FFF2-40B4-BE49-F238E27FC236}">
                <a16:creationId xmlns:a16="http://schemas.microsoft.com/office/drawing/2014/main" id="{6A1B592A-0DC2-6311-7062-FC42EB86E4BF}"/>
              </a:ext>
              <a:ext uri="{C183D7F6-B498-43B3-948B-1728B52AA6E4}">
                <adec:decorative xmlns:adec="http://schemas.microsoft.com/office/drawing/2017/decorative" val="1"/>
              </a:ext>
            </a:extLst>
          </p:cNvPr>
          <p:cNvPicPr>
            <a:picLocks noChangeAspect="1"/>
          </p:cNvPicPr>
          <p:nvPr userDrawn="1"/>
        </p:nvPicPr>
        <p:blipFill>
          <a:blip r:embed="rId11"/>
          <a:stretch>
            <a:fillRect/>
          </a:stretch>
        </p:blipFill>
        <p:spPr>
          <a:xfrm>
            <a:off x="818957" y="6632570"/>
            <a:ext cx="7506087" cy="196860"/>
          </a:xfrm>
          <a:prstGeom prst="rect">
            <a:avLst/>
          </a:prstGeom>
        </p:spPr>
      </p:pic>
    </p:spTree>
    <p:extLst>
      <p:ext uri="{BB962C8B-B14F-4D97-AF65-F5344CB8AC3E}">
        <p14:creationId xmlns:p14="http://schemas.microsoft.com/office/powerpoint/2010/main" val="3825033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ctr" rtl="0" eaLnBrk="0" fontAlgn="base" hangingPunct="0">
        <a:spcBef>
          <a:spcPct val="0"/>
        </a:spcBef>
        <a:spcAft>
          <a:spcPct val="0"/>
        </a:spcAft>
        <a:defRPr sz="4000"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4000">
          <a:solidFill>
            <a:schemeClr val="tx1"/>
          </a:solidFill>
          <a:latin typeface="Arial" charset="0"/>
          <a:cs typeface="Arial" charset="0"/>
        </a:defRPr>
      </a:lvl2pPr>
      <a:lvl3pPr algn="ctr" rtl="0" eaLnBrk="0" fontAlgn="base" hangingPunct="0">
        <a:spcBef>
          <a:spcPct val="0"/>
        </a:spcBef>
        <a:spcAft>
          <a:spcPct val="0"/>
        </a:spcAft>
        <a:defRPr sz="4000">
          <a:solidFill>
            <a:schemeClr val="tx1"/>
          </a:solidFill>
          <a:latin typeface="Arial" charset="0"/>
          <a:cs typeface="Arial" charset="0"/>
        </a:defRPr>
      </a:lvl3pPr>
      <a:lvl4pPr algn="ctr" rtl="0" eaLnBrk="0" fontAlgn="base" hangingPunct="0">
        <a:spcBef>
          <a:spcPct val="0"/>
        </a:spcBef>
        <a:spcAft>
          <a:spcPct val="0"/>
        </a:spcAft>
        <a:defRPr sz="4000">
          <a:solidFill>
            <a:schemeClr val="tx1"/>
          </a:solidFill>
          <a:latin typeface="Arial" charset="0"/>
          <a:cs typeface="Arial" charset="0"/>
        </a:defRPr>
      </a:lvl4pPr>
      <a:lvl5pPr algn="ctr" rtl="0" eaLnBrk="0" fontAlgn="base" hangingPunct="0">
        <a:spcBef>
          <a:spcPct val="0"/>
        </a:spcBef>
        <a:spcAft>
          <a:spcPct val="0"/>
        </a:spcAft>
        <a:defRPr sz="40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Clr>
          <a:schemeClr val="tx1"/>
        </a:buClr>
        <a:buSzPct val="60000"/>
        <a:buFont typeface="Wingdings 2" pitchFamily="18" charset="2"/>
        <a:buChar char=""/>
        <a:defRPr sz="28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SzPct val="80000"/>
        <a:buFont typeface="Wingdings" pitchFamily="2" charset="2"/>
        <a:buChar char="Ø"/>
        <a:defRPr sz="24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charset="0"/>
        <a:buChar char="•"/>
        <a:defRPr sz="20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Clr>
          <a:schemeClr val="tx1"/>
        </a:buClr>
        <a:buSzPct val="75000"/>
        <a:buFont typeface="Wingdings 3" pitchFamily="18" charset="2"/>
        <a:buChar char=""/>
        <a:defRPr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Clr>
          <a:schemeClr val="tx1"/>
        </a:buClr>
        <a:buFont typeface="Calibri" pitchFamily="34" charset="0"/>
        <a:buChar char="–"/>
        <a:defRPr sz="16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1</a:t>
            </a:r>
            <a:br>
              <a:rPr lang="en-US" dirty="0"/>
            </a:br>
            <a:endParaRPr lang="en-US" dirty="0"/>
          </a:p>
        </p:txBody>
      </p:sp>
      <p:sp>
        <p:nvSpPr>
          <p:cNvPr id="15362" name="Subtitle 2"/>
          <p:cNvSpPr>
            <a:spLocks noGrp="1"/>
          </p:cNvSpPr>
          <p:nvPr>
            <p:ph type="subTitle" idx="1"/>
          </p:nvPr>
        </p:nvSpPr>
        <p:spPr/>
        <p:txBody>
          <a:bodyPr/>
          <a:lstStyle/>
          <a:p>
            <a:r>
              <a:rPr lang="en-US" dirty="0"/>
              <a:t>Professional Nursing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5BAEEF7-4E30-D688-4490-43F5C5F443AD}"/>
              </a:ext>
            </a:extLst>
          </p:cNvPr>
          <p:cNvSpPr>
            <a:spLocks noGrp="1"/>
          </p:cNvSpPr>
          <p:nvPr>
            <p:ph type="title"/>
          </p:nvPr>
        </p:nvSpPr>
        <p:spPr/>
        <p:txBody>
          <a:bodyPr/>
          <a:lstStyle/>
          <a:p>
            <a:r>
              <a:rPr lang="en-US" dirty="0"/>
              <a:t>Clinical Practice Frameworks</a:t>
            </a:r>
          </a:p>
        </p:txBody>
      </p:sp>
      <p:sp>
        <p:nvSpPr>
          <p:cNvPr id="2" name="Content Placeholder 1">
            <a:extLst>
              <a:ext uri="{FF2B5EF4-FFF2-40B4-BE49-F238E27FC236}">
                <a16:creationId xmlns:a16="http://schemas.microsoft.com/office/drawing/2014/main" id="{94B4AA53-037A-FD6B-DDE3-8A8E0FF1BB8F}"/>
              </a:ext>
            </a:extLst>
          </p:cNvPr>
          <p:cNvSpPr>
            <a:spLocks noGrp="1"/>
          </p:cNvSpPr>
          <p:nvPr>
            <p:ph idx="1"/>
          </p:nvPr>
        </p:nvSpPr>
        <p:spPr/>
        <p:txBody>
          <a:bodyPr/>
          <a:lstStyle/>
          <a:p>
            <a:r>
              <a:rPr lang="en-US" dirty="0"/>
              <a:t>Scientific models guide problem-solving in nursing care</a:t>
            </a:r>
          </a:p>
          <a:p>
            <a:pPr lvl="1"/>
            <a:r>
              <a:rPr lang="en-US" sz="2800" dirty="0"/>
              <a:t>The nursing process is the foundation of nursing practice</a:t>
            </a:r>
          </a:p>
        </p:txBody>
      </p:sp>
      <p:sp>
        <p:nvSpPr>
          <p:cNvPr id="4" name="Slide Number Placeholder 3">
            <a:extLst>
              <a:ext uri="{FF2B5EF4-FFF2-40B4-BE49-F238E27FC236}">
                <a16:creationId xmlns:a16="http://schemas.microsoft.com/office/drawing/2014/main" id="{7496B02B-38DB-D96E-A81D-1405EA12ED06}"/>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10</a:t>
            </a:fld>
            <a:endParaRPr lang="en-GB" dirty="0"/>
          </a:p>
        </p:txBody>
      </p:sp>
    </p:spTree>
    <p:extLst>
      <p:ext uri="{BB962C8B-B14F-4D97-AF65-F5344CB8AC3E}">
        <p14:creationId xmlns:p14="http://schemas.microsoft.com/office/powerpoint/2010/main" val="1083138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lstStyle/>
          <a:p>
            <a:r>
              <a:rPr lang="en-US" dirty="0"/>
              <a:t>The Nursing Process in Nursing Practice (1 of 2)</a:t>
            </a:r>
          </a:p>
        </p:txBody>
      </p:sp>
      <p:sp>
        <p:nvSpPr>
          <p:cNvPr id="35842" name="Rectangle 3"/>
          <p:cNvSpPr>
            <a:spLocks noGrp="1"/>
          </p:cNvSpPr>
          <p:nvPr>
            <p:ph idx="1"/>
          </p:nvPr>
        </p:nvSpPr>
        <p:spPr/>
        <p:txBody>
          <a:bodyPr/>
          <a:lstStyle/>
          <a:p>
            <a:r>
              <a:rPr lang="en-US" dirty="0"/>
              <a:t>Phases of nursing process</a:t>
            </a:r>
          </a:p>
          <a:p>
            <a:pPr lvl="1"/>
            <a:r>
              <a:rPr lang="en-US" sz="2800" dirty="0"/>
              <a:t>Assessment</a:t>
            </a:r>
          </a:p>
          <a:p>
            <a:pPr lvl="1"/>
            <a:r>
              <a:rPr lang="en-US" sz="2800" dirty="0"/>
              <a:t>Diagnosis</a:t>
            </a:r>
          </a:p>
          <a:p>
            <a:pPr lvl="1"/>
            <a:r>
              <a:rPr lang="en-US" sz="2800" dirty="0"/>
              <a:t>Planning</a:t>
            </a:r>
          </a:p>
          <a:p>
            <a:pPr lvl="1"/>
            <a:r>
              <a:rPr lang="en-US" sz="2800" dirty="0"/>
              <a:t>Implementation </a:t>
            </a:r>
          </a:p>
          <a:p>
            <a:pPr lvl="1"/>
            <a:r>
              <a:rPr lang="en-US" sz="2800" dirty="0"/>
              <a:t>Evaluation</a:t>
            </a:r>
          </a:p>
          <a:p>
            <a:r>
              <a:rPr lang="en-US" dirty="0"/>
              <a:t>Revision of the plan</a:t>
            </a:r>
          </a:p>
        </p:txBody>
      </p:sp>
      <p:sp>
        <p:nvSpPr>
          <p:cNvPr id="2" name="Slide Number Placeholder 1">
            <a:extLst>
              <a:ext uri="{FF2B5EF4-FFF2-40B4-BE49-F238E27FC236}">
                <a16:creationId xmlns:a16="http://schemas.microsoft.com/office/drawing/2014/main" id="{5D74AB12-3A59-7825-7F73-480F30DA1C8E}"/>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11</a:t>
            </a:fld>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FDD61E-81E8-446A-B790-95D7B93904F1}"/>
              </a:ext>
            </a:extLst>
          </p:cNvPr>
          <p:cNvSpPr>
            <a:spLocks noGrp="1"/>
          </p:cNvSpPr>
          <p:nvPr>
            <p:ph type="title"/>
          </p:nvPr>
        </p:nvSpPr>
        <p:spPr/>
        <p:txBody>
          <a:bodyPr/>
          <a:lstStyle/>
          <a:p>
            <a:r>
              <a:rPr lang="en-US" dirty="0"/>
              <a:t>Nursing Practice Frameworks</a:t>
            </a:r>
          </a:p>
        </p:txBody>
      </p:sp>
      <p:sp>
        <p:nvSpPr>
          <p:cNvPr id="2" name="Content Placeholder 1">
            <a:extLst>
              <a:ext uri="{FF2B5EF4-FFF2-40B4-BE49-F238E27FC236}">
                <a16:creationId xmlns:a16="http://schemas.microsoft.com/office/drawing/2014/main" id="{8C3D0EBE-3FE7-40C2-8302-D59BE0BA36FA}"/>
              </a:ext>
            </a:extLst>
          </p:cNvPr>
          <p:cNvSpPr>
            <a:spLocks noGrp="1"/>
          </p:cNvSpPr>
          <p:nvPr>
            <p:ph idx="1"/>
          </p:nvPr>
        </p:nvSpPr>
        <p:spPr/>
        <p:txBody>
          <a:bodyPr/>
          <a:lstStyle/>
          <a:p>
            <a:r>
              <a:rPr lang="en-US" dirty="0"/>
              <a:t>ADPIE</a:t>
            </a:r>
          </a:p>
          <a:p>
            <a:r>
              <a:rPr lang="en-US" dirty="0"/>
              <a:t>Tanner’s Model of Clinical Judgment Model</a:t>
            </a:r>
          </a:p>
          <a:p>
            <a:r>
              <a:rPr lang="en-US" dirty="0"/>
              <a:t>National Council of State Boards of Nursing’s Clinical Judgment Measurement Model (NCCJMM)  </a:t>
            </a:r>
          </a:p>
          <a:p>
            <a:endParaRPr lang="en-US" dirty="0"/>
          </a:p>
        </p:txBody>
      </p:sp>
      <p:sp>
        <p:nvSpPr>
          <p:cNvPr id="4" name="Slide Number Placeholder 3">
            <a:extLst>
              <a:ext uri="{FF2B5EF4-FFF2-40B4-BE49-F238E27FC236}">
                <a16:creationId xmlns:a16="http://schemas.microsoft.com/office/drawing/2014/main" id="{605DC40E-0601-B2E1-DCBD-9E394B43A860}"/>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12</a:t>
            </a:fld>
            <a:endParaRPr lang="en-GB" dirty="0"/>
          </a:p>
        </p:txBody>
      </p:sp>
    </p:spTree>
    <p:extLst>
      <p:ext uri="{BB962C8B-B14F-4D97-AF65-F5344CB8AC3E}">
        <p14:creationId xmlns:p14="http://schemas.microsoft.com/office/powerpoint/2010/main" val="2638031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B1DE58-ECBE-0BA1-49E6-ED2E6444DF8B}"/>
              </a:ext>
            </a:extLst>
          </p:cNvPr>
          <p:cNvSpPr>
            <a:spLocks noGrp="1"/>
          </p:cNvSpPr>
          <p:nvPr>
            <p:ph type="title"/>
          </p:nvPr>
        </p:nvSpPr>
        <p:spPr/>
        <p:txBody>
          <a:bodyPr/>
          <a:lstStyle/>
          <a:p>
            <a:r>
              <a:rPr lang="en-US" dirty="0"/>
              <a:t>Nursing Care Plans</a:t>
            </a:r>
          </a:p>
        </p:txBody>
      </p:sp>
      <p:sp>
        <p:nvSpPr>
          <p:cNvPr id="2" name="Content Placeholder 1">
            <a:extLst>
              <a:ext uri="{FF2B5EF4-FFF2-40B4-BE49-F238E27FC236}">
                <a16:creationId xmlns:a16="http://schemas.microsoft.com/office/drawing/2014/main" id="{CE85698F-DD16-A0FB-A929-966DA5CC713A}"/>
              </a:ext>
            </a:extLst>
          </p:cNvPr>
          <p:cNvSpPr>
            <a:spLocks noGrp="1"/>
          </p:cNvSpPr>
          <p:nvPr>
            <p:ph idx="1"/>
          </p:nvPr>
        </p:nvSpPr>
        <p:spPr/>
        <p:txBody>
          <a:bodyPr/>
          <a:lstStyle/>
          <a:p>
            <a:r>
              <a:rPr lang="en-US" dirty="0"/>
              <a:t>Teaching-learning tools used in nursing education</a:t>
            </a:r>
          </a:p>
          <a:p>
            <a:r>
              <a:rPr lang="en-US" dirty="0"/>
              <a:t>Students customize the care planned for patients</a:t>
            </a:r>
          </a:p>
        </p:txBody>
      </p:sp>
      <p:sp>
        <p:nvSpPr>
          <p:cNvPr id="4" name="Slide Number Placeholder 3">
            <a:extLst>
              <a:ext uri="{FF2B5EF4-FFF2-40B4-BE49-F238E27FC236}">
                <a16:creationId xmlns:a16="http://schemas.microsoft.com/office/drawing/2014/main" id="{E034E795-C142-674E-C219-262696EBBC86}"/>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13</a:t>
            </a:fld>
            <a:endParaRPr lang="en-GB" dirty="0"/>
          </a:p>
        </p:txBody>
      </p:sp>
    </p:spTree>
    <p:extLst>
      <p:ext uri="{BB962C8B-B14F-4D97-AF65-F5344CB8AC3E}">
        <p14:creationId xmlns:p14="http://schemas.microsoft.com/office/powerpoint/2010/main" val="1294097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C116577-CB72-41E1-8B3C-B61A5E944481}"/>
              </a:ext>
            </a:extLst>
          </p:cNvPr>
          <p:cNvSpPr>
            <a:spLocks noGrp="1"/>
          </p:cNvSpPr>
          <p:nvPr>
            <p:ph type="title"/>
          </p:nvPr>
        </p:nvSpPr>
        <p:spPr/>
        <p:txBody>
          <a:bodyPr/>
          <a:lstStyle/>
          <a:p>
            <a:r>
              <a:rPr lang="en-US" dirty="0"/>
              <a:t>Concept Map</a:t>
            </a:r>
          </a:p>
        </p:txBody>
      </p:sp>
      <p:sp>
        <p:nvSpPr>
          <p:cNvPr id="2" name="Content Placeholder 1">
            <a:extLst>
              <a:ext uri="{FF2B5EF4-FFF2-40B4-BE49-F238E27FC236}">
                <a16:creationId xmlns:a16="http://schemas.microsoft.com/office/drawing/2014/main" id="{4418546F-6572-4B99-BE0C-64F727D2C806}"/>
              </a:ext>
            </a:extLst>
          </p:cNvPr>
          <p:cNvSpPr>
            <a:spLocks noGrp="1"/>
          </p:cNvSpPr>
          <p:nvPr>
            <p:ph idx="1"/>
          </p:nvPr>
        </p:nvSpPr>
        <p:spPr/>
        <p:txBody>
          <a:bodyPr/>
          <a:lstStyle/>
          <a:p>
            <a:r>
              <a:rPr lang="en-US" dirty="0"/>
              <a:t>Visual diagram of the nursing process</a:t>
            </a:r>
          </a:p>
          <a:p>
            <a:pPr lvl="1"/>
            <a:r>
              <a:rPr lang="en-US" sz="2800" dirty="0"/>
              <a:t>Patient problems and interventions</a:t>
            </a:r>
          </a:p>
          <a:p>
            <a:pPr lvl="1"/>
            <a:r>
              <a:rPr lang="en-US" sz="2800" dirty="0"/>
              <a:t>Relationship to clinical data</a:t>
            </a:r>
          </a:p>
          <a:p>
            <a:pPr lvl="1"/>
            <a:endParaRPr lang="en-US" dirty="0"/>
          </a:p>
        </p:txBody>
      </p:sp>
      <p:sp>
        <p:nvSpPr>
          <p:cNvPr id="4" name="Slide Number Placeholder 3">
            <a:extLst>
              <a:ext uri="{FF2B5EF4-FFF2-40B4-BE49-F238E27FC236}">
                <a16:creationId xmlns:a16="http://schemas.microsoft.com/office/drawing/2014/main" id="{C38E52E7-928A-F3EB-97DD-64A116D57552}"/>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14</a:t>
            </a:fld>
            <a:endParaRPr lang="en-GB" dirty="0"/>
          </a:p>
        </p:txBody>
      </p:sp>
    </p:spTree>
    <p:extLst>
      <p:ext uri="{BB962C8B-B14F-4D97-AF65-F5344CB8AC3E}">
        <p14:creationId xmlns:p14="http://schemas.microsoft.com/office/powerpoint/2010/main" val="52820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DB98D4-2F1E-7211-BC06-04AF2621421D}"/>
              </a:ext>
            </a:extLst>
          </p:cNvPr>
          <p:cNvSpPr>
            <a:spLocks noGrp="1"/>
          </p:cNvSpPr>
          <p:nvPr>
            <p:ph type="title"/>
          </p:nvPr>
        </p:nvSpPr>
        <p:spPr/>
        <p:txBody>
          <a:bodyPr/>
          <a:lstStyle/>
          <a:p>
            <a:r>
              <a:rPr lang="en-US" dirty="0"/>
              <a:t>Spheres of Care</a:t>
            </a:r>
          </a:p>
        </p:txBody>
      </p:sp>
      <p:sp>
        <p:nvSpPr>
          <p:cNvPr id="2" name="Content Placeholder 1">
            <a:extLst>
              <a:ext uri="{FF2B5EF4-FFF2-40B4-BE49-F238E27FC236}">
                <a16:creationId xmlns:a16="http://schemas.microsoft.com/office/drawing/2014/main" id="{9A69D5FC-EE5E-7DE8-8009-8CAFE0F4ED51}"/>
              </a:ext>
            </a:extLst>
          </p:cNvPr>
          <p:cNvSpPr>
            <a:spLocks noGrp="1"/>
          </p:cNvSpPr>
          <p:nvPr>
            <p:ph idx="1"/>
          </p:nvPr>
        </p:nvSpPr>
        <p:spPr/>
        <p:txBody>
          <a:bodyPr/>
          <a:lstStyle/>
          <a:p>
            <a:r>
              <a:rPr lang="en-US" dirty="0"/>
              <a:t>Represent scope of health status and reason people seek health care</a:t>
            </a:r>
          </a:p>
          <a:p>
            <a:pPr lvl="1"/>
            <a:r>
              <a:rPr lang="en-US" sz="2800" dirty="0"/>
              <a:t>Wellness and disease prevention</a:t>
            </a:r>
          </a:p>
          <a:p>
            <a:pPr lvl="1"/>
            <a:r>
              <a:rPr lang="en-US" sz="2800" dirty="0"/>
              <a:t>Chronic disease care</a:t>
            </a:r>
          </a:p>
          <a:p>
            <a:pPr lvl="1"/>
            <a:r>
              <a:rPr lang="en-US" sz="2800" dirty="0"/>
              <a:t>Regenerative or restorative care</a:t>
            </a:r>
          </a:p>
          <a:p>
            <a:pPr lvl="1"/>
            <a:r>
              <a:rPr lang="en-US" sz="2800" dirty="0"/>
              <a:t>Hospice/palliative/supportive care</a:t>
            </a:r>
          </a:p>
        </p:txBody>
      </p:sp>
      <p:sp>
        <p:nvSpPr>
          <p:cNvPr id="4" name="Slide Number Placeholder 3">
            <a:extLst>
              <a:ext uri="{FF2B5EF4-FFF2-40B4-BE49-F238E27FC236}">
                <a16:creationId xmlns:a16="http://schemas.microsoft.com/office/drawing/2014/main" id="{3B299582-69A0-4AB3-2807-26EBE54AD018}"/>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15</a:t>
            </a:fld>
            <a:endParaRPr lang="en-GB" dirty="0"/>
          </a:p>
        </p:txBody>
      </p:sp>
    </p:spTree>
    <p:extLst>
      <p:ext uri="{BB962C8B-B14F-4D97-AF65-F5344CB8AC3E}">
        <p14:creationId xmlns:p14="http://schemas.microsoft.com/office/powerpoint/2010/main" val="2973729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Care Settings</a:t>
            </a:r>
          </a:p>
        </p:txBody>
      </p:sp>
      <p:sp>
        <p:nvSpPr>
          <p:cNvPr id="3" name="Content Placeholder 2"/>
          <p:cNvSpPr>
            <a:spLocks noGrp="1"/>
          </p:cNvSpPr>
          <p:nvPr>
            <p:ph idx="1"/>
          </p:nvPr>
        </p:nvSpPr>
        <p:spPr/>
        <p:txBody>
          <a:bodyPr/>
          <a:lstStyle/>
          <a:p>
            <a:r>
              <a:rPr lang="en-US" dirty="0"/>
              <a:t>Hospital – main source for acute care</a:t>
            </a:r>
          </a:p>
          <a:p>
            <a:r>
              <a:rPr lang="en-US" dirty="0"/>
              <a:t>Community-based care maximizes independence and preservation of human dignity</a:t>
            </a:r>
          </a:p>
          <a:p>
            <a:r>
              <a:rPr lang="en-US" dirty="0"/>
              <a:t>Transitions of care</a:t>
            </a:r>
          </a:p>
          <a:p>
            <a:pPr lvl="1"/>
            <a:r>
              <a:rPr lang="en-US" dirty="0"/>
              <a:t>Patient movement between practitioners, settings, and home</a:t>
            </a:r>
          </a:p>
          <a:p>
            <a:pPr lvl="1"/>
            <a:r>
              <a:rPr lang="en-US" dirty="0"/>
              <a:t>Nurses play critical role in care coordination that meets patient’s needs and facilitates safe, quality care</a:t>
            </a:r>
          </a:p>
          <a:p>
            <a:pPr lvl="1"/>
            <a:endParaRPr lang="en-US" dirty="0"/>
          </a:p>
          <a:p>
            <a:endParaRPr lang="en-US" dirty="0"/>
          </a:p>
        </p:txBody>
      </p:sp>
      <p:sp>
        <p:nvSpPr>
          <p:cNvPr id="4" name="Slide Number Placeholder 3">
            <a:extLst>
              <a:ext uri="{FF2B5EF4-FFF2-40B4-BE49-F238E27FC236}">
                <a16:creationId xmlns:a16="http://schemas.microsoft.com/office/drawing/2014/main" id="{A3C6AE68-9CC4-8AFA-EA98-36C0D2BFA737}"/>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16</a:t>
            </a:fld>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Nursing Care Delivery</a:t>
            </a:r>
          </a:p>
        </p:txBody>
      </p:sp>
      <p:sp>
        <p:nvSpPr>
          <p:cNvPr id="5" name="Content Placeholder 4"/>
          <p:cNvSpPr>
            <a:spLocks noGrp="1"/>
          </p:cNvSpPr>
          <p:nvPr>
            <p:ph idx="1"/>
          </p:nvPr>
        </p:nvSpPr>
        <p:spPr/>
        <p:txBody>
          <a:bodyPr/>
          <a:lstStyle/>
          <a:p>
            <a:r>
              <a:rPr lang="en-US" dirty="0"/>
              <a:t>Care delivery models in acute care settings</a:t>
            </a:r>
          </a:p>
          <a:p>
            <a:pPr lvl="1"/>
            <a:r>
              <a:rPr lang="en-US" sz="2800" dirty="0"/>
              <a:t>Team care</a:t>
            </a:r>
          </a:p>
          <a:p>
            <a:pPr lvl="1"/>
            <a:r>
              <a:rPr lang="en-US" sz="2800" dirty="0"/>
              <a:t>Total patient care</a:t>
            </a:r>
          </a:p>
          <a:p>
            <a:r>
              <a:rPr lang="en-US" dirty="0"/>
              <a:t>Case management</a:t>
            </a:r>
          </a:p>
          <a:p>
            <a:r>
              <a:rPr lang="en-US" dirty="0"/>
              <a:t>Telehealth</a:t>
            </a:r>
          </a:p>
        </p:txBody>
      </p:sp>
      <p:sp>
        <p:nvSpPr>
          <p:cNvPr id="2" name="Slide Number Placeholder 1">
            <a:extLst>
              <a:ext uri="{FF2B5EF4-FFF2-40B4-BE49-F238E27FC236}">
                <a16:creationId xmlns:a16="http://schemas.microsoft.com/office/drawing/2014/main" id="{FE71F490-3A27-57B5-93A0-C1D2D68B2C67}"/>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17</a:t>
            </a:fld>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CB93D5B-C100-4BEE-B900-F8DD12E605A9}"/>
              </a:ext>
            </a:extLst>
          </p:cNvPr>
          <p:cNvSpPr>
            <a:spLocks noGrp="1"/>
          </p:cNvSpPr>
          <p:nvPr>
            <p:ph type="title"/>
          </p:nvPr>
        </p:nvSpPr>
        <p:spPr/>
        <p:txBody>
          <a:bodyPr/>
          <a:lstStyle/>
          <a:p>
            <a:r>
              <a:rPr lang="en-US" dirty="0"/>
              <a:t>Supporting Caregivers</a:t>
            </a:r>
          </a:p>
        </p:txBody>
      </p:sp>
      <p:sp>
        <p:nvSpPr>
          <p:cNvPr id="2" name="Content Placeholder 1">
            <a:extLst>
              <a:ext uri="{FF2B5EF4-FFF2-40B4-BE49-F238E27FC236}">
                <a16:creationId xmlns:a16="http://schemas.microsoft.com/office/drawing/2014/main" id="{B150060E-E162-452D-9E4F-C698B5C5E198}"/>
              </a:ext>
            </a:extLst>
          </p:cNvPr>
          <p:cNvSpPr>
            <a:spLocks noGrp="1"/>
          </p:cNvSpPr>
          <p:nvPr>
            <p:ph idx="1"/>
          </p:nvPr>
        </p:nvSpPr>
        <p:spPr/>
        <p:txBody>
          <a:bodyPr/>
          <a:lstStyle/>
          <a:p>
            <a:r>
              <a:rPr lang="en-US" dirty="0"/>
              <a:t>Caregivers</a:t>
            </a:r>
          </a:p>
          <a:p>
            <a:pPr lvl="1"/>
            <a:r>
              <a:rPr lang="en-US" sz="2800" dirty="0"/>
              <a:t>Valuable members of the health care team</a:t>
            </a:r>
          </a:p>
          <a:p>
            <a:pPr lvl="1"/>
            <a:r>
              <a:rPr lang="en-US" sz="2800" dirty="0"/>
              <a:t>Need guidance and support</a:t>
            </a:r>
          </a:p>
          <a:p>
            <a:pPr lvl="1"/>
            <a:r>
              <a:rPr lang="en-US" sz="2800" dirty="0"/>
              <a:t>Major needs</a:t>
            </a:r>
          </a:p>
          <a:p>
            <a:pPr lvl="2"/>
            <a:r>
              <a:rPr lang="en-US" sz="2800" dirty="0"/>
              <a:t>Information </a:t>
            </a:r>
          </a:p>
          <a:p>
            <a:pPr lvl="2"/>
            <a:r>
              <a:rPr lang="en-US" sz="2800" dirty="0"/>
              <a:t>Communication</a:t>
            </a:r>
          </a:p>
          <a:p>
            <a:pPr lvl="2"/>
            <a:r>
              <a:rPr lang="en-US" sz="2800" dirty="0"/>
              <a:t>Access </a:t>
            </a:r>
          </a:p>
        </p:txBody>
      </p:sp>
      <p:sp>
        <p:nvSpPr>
          <p:cNvPr id="4" name="Slide Number Placeholder 3">
            <a:extLst>
              <a:ext uri="{FF2B5EF4-FFF2-40B4-BE49-F238E27FC236}">
                <a16:creationId xmlns:a16="http://schemas.microsoft.com/office/drawing/2014/main" id="{F7310BE7-24A4-642F-06C3-E5CF08959509}"/>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18</a:t>
            </a:fld>
            <a:endParaRPr lang="en-GB" dirty="0"/>
          </a:p>
        </p:txBody>
      </p:sp>
    </p:spTree>
    <p:extLst>
      <p:ext uri="{BB962C8B-B14F-4D97-AF65-F5344CB8AC3E}">
        <p14:creationId xmlns:p14="http://schemas.microsoft.com/office/powerpoint/2010/main" val="2597347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Interprofessional Partnerships</a:t>
            </a:r>
          </a:p>
        </p:txBody>
      </p:sp>
      <p:sp>
        <p:nvSpPr>
          <p:cNvPr id="5" name="Content Placeholder 4"/>
          <p:cNvSpPr>
            <a:spLocks noGrp="1"/>
          </p:cNvSpPr>
          <p:nvPr>
            <p:ph idx="1"/>
          </p:nvPr>
        </p:nvSpPr>
        <p:spPr/>
        <p:txBody>
          <a:bodyPr/>
          <a:lstStyle/>
          <a:p>
            <a:r>
              <a:rPr lang="en-US" dirty="0"/>
              <a:t>Interprofessional team</a:t>
            </a:r>
          </a:p>
          <a:p>
            <a:r>
              <a:rPr lang="en-US" dirty="0"/>
              <a:t>Collaboration</a:t>
            </a:r>
          </a:p>
          <a:p>
            <a:pPr lvl="1"/>
            <a:r>
              <a:rPr lang="en-US" sz="2800" dirty="0"/>
              <a:t>Exchange knowledge</a:t>
            </a:r>
          </a:p>
          <a:p>
            <a:pPr lvl="1"/>
            <a:r>
              <a:rPr lang="en-US" sz="2800" dirty="0"/>
              <a:t>Work together</a:t>
            </a:r>
          </a:p>
          <a:p>
            <a:pPr lvl="1"/>
            <a:r>
              <a:rPr lang="en-US" sz="2800" dirty="0"/>
              <a:t>Share expertise</a:t>
            </a:r>
          </a:p>
        </p:txBody>
      </p:sp>
      <p:sp>
        <p:nvSpPr>
          <p:cNvPr id="2" name="Slide Number Placeholder 1">
            <a:extLst>
              <a:ext uri="{FF2B5EF4-FFF2-40B4-BE49-F238E27FC236}">
                <a16:creationId xmlns:a16="http://schemas.microsoft.com/office/drawing/2014/main" id="{FE101582-8EB8-EE4D-91F7-E63F0A13A0C4}"/>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19</a:t>
            </a:fld>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p:txBody>
          <a:bodyPr/>
          <a:lstStyle/>
          <a:p>
            <a:r>
              <a:rPr lang="en-US" dirty="0"/>
              <a:t>Professional Nursing Practice </a:t>
            </a:r>
          </a:p>
        </p:txBody>
      </p:sp>
      <p:sp>
        <p:nvSpPr>
          <p:cNvPr id="4099" name="Rectangle 3"/>
          <p:cNvSpPr>
            <a:spLocks noGrp="1"/>
          </p:cNvSpPr>
          <p:nvPr>
            <p:ph idx="1"/>
          </p:nvPr>
        </p:nvSpPr>
        <p:spPr/>
        <p:txBody>
          <a:bodyPr/>
          <a:lstStyle/>
          <a:p>
            <a:r>
              <a:rPr lang="en-US" dirty="0"/>
              <a:t>Professionalism</a:t>
            </a:r>
          </a:p>
          <a:p>
            <a:pPr lvl="1"/>
            <a:r>
              <a:rPr lang="en-US" sz="2800" dirty="0"/>
              <a:t>Definition of nursing</a:t>
            </a:r>
          </a:p>
          <a:p>
            <a:pPr lvl="1"/>
            <a:r>
              <a:rPr lang="en-US" sz="2800" dirty="0"/>
              <a:t>Professional licensure</a:t>
            </a:r>
          </a:p>
          <a:p>
            <a:pPr lvl="1"/>
            <a:r>
              <a:rPr lang="en-US" sz="2800" dirty="0"/>
              <a:t>Standards of Professional Nursing Practice</a:t>
            </a:r>
          </a:p>
          <a:p>
            <a:pPr lvl="2"/>
            <a:r>
              <a:rPr lang="en-US" sz="2800" dirty="0"/>
              <a:t>Standards of Practice</a:t>
            </a:r>
          </a:p>
          <a:p>
            <a:pPr lvl="2"/>
            <a:r>
              <a:rPr lang="en-US" sz="2800" dirty="0"/>
              <a:t>Standards of Professional Performance</a:t>
            </a:r>
          </a:p>
          <a:p>
            <a:pPr marL="0" indent="0">
              <a:buNone/>
            </a:pPr>
            <a:endParaRPr lang="en-US" dirty="0"/>
          </a:p>
        </p:txBody>
      </p:sp>
      <p:sp>
        <p:nvSpPr>
          <p:cNvPr id="2" name="Slide Number Placeholder 1">
            <a:extLst>
              <a:ext uri="{FF2B5EF4-FFF2-40B4-BE49-F238E27FC236}">
                <a16:creationId xmlns:a16="http://schemas.microsoft.com/office/drawing/2014/main" id="{E43BFF03-9EBE-83F5-C0D4-1D12869499DE}"/>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a:t>
            </a:fld>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p:cNvSpPr>
          <p:nvPr>
            <p:ph type="title"/>
          </p:nvPr>
        </p:nvSpPr>
        <p:spPr/>
        <p:txBody>
          <a:bodyPr/>
          <a:lstStyle/>
          <a:p>
            <a:r>
              <a:rPr lang="en-US" dirty="0"/>
              <a:t>Communication</a:t>
            </a:r>
            <a:br>
              <a:rPr lang="en-US" dirty="0"/>
            </a:br>
            <a:r>
              <a:rPr lang="en-US" dirty="0"/>
              <a:t>(1 of 2)</a:t>
            </a:r>
          </a:p>
        </p:txBody>
      </p:sp>
      <p:sp>
        <p:nvSpPr>
          <p:cNvPr id="60417" name="Rectangle 3"/>
          <p:cNvSpPr>
            <a:spLocks noGrp="1"/>
          </p:cNvSpPr>
          <p:nvPr>
            <p:ph idx="1"/>
          </p:nvPr>
        </p:nvSpPr>
        <p:spPr/>
        <p:txBody>
          <a:bodyPr/>
          <a:lstStyle/>
          <a:p>
            <a:r>
              <a:rPr lang="en-US" dirty="0"/>
              <a:t>SBAR</a:t>
            </a:r>
          </a:p>
          <a:p>
            <a:pPr lvl="1"/>
            <a:r>
              <a:rPr lang="en-US" sz="2800" dirty="0"/>
              <a:t>Situation</a:t>
            </a:r>
          </a:p>
          <a:p>
            <a:pPr lvl="1"/>
            <a:r>
              <a:rPr lang="en-US" sz="2800" dirty="0"/>
              <a:t>Background</a:t>
            </a:r>
          </a:p>
          <a:p>
            <a:pPr lvl="1"/>
            <a:r>
              <a:rPr lang="en-US" sz="2800" dirty="0"/>
              <a:t>Assessment</a:t>
            </a:r>
          </a:p>
          <a:p>
            <a:pPr lvl="1"/>
            <a:r>
              <a:rPr lang="en-US" sz="2800" dirty="0"/>
              <a:t>Recommendation</a:t>
            </a:r>
          </a:p>
        </p:txBody>
      </p:sp>
      <p:sp>
        <p:nvSpPr>
          <p:cNvPr id="2" name="Slide Number Placeholder 1">
            <a:extLst>
              <a:ext uri="{FF2B5EF4-FFF2-40B4-BE49-F238E27FC236}">
                <a16:creationId xmlns:a16="http://schemas.microsoft.com/office/drawing/2014/main" id="{514FD2DC-BF95-4DD6-51C3-09A8BE3039E1}"/>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20</a:t>
            </a:fld>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8F2AD89-4616-371C-E8C8-93D3EA7AF42A}"/>
              </a:ext>
            </a:extLst>
          </p:cNvPr>
          <p:cNvSpPr>
            <a:spLocks noGrp="1"/>
          </p:cNvSpPr>
          <p:nvPr>
            <p:ph type="title"/>
          </p:nvPr>
        </p:nvSpPr>
        <p:spPr/>
        <p:txBody>
          <a:bodyPr/>
          <a:lstStyle/>
          <a:p>
            <a:r>
              <a:rPr lang="en-US" dirty="0"/>
              <a:t>Communication</a:t>
            </a:r>
            <a:br>
              <a:rPr lang="en-US" dirty="0"/>
            </a:br>
            <a:r>
              <a:rPr lang="en-US" dirty="0"/>
              <a:t>(2 of 2)</a:t>
            </a:r>
          </a:p>
        </p:txBody>
      </p:sp>
      <p:sp>
        <p:nvSpPr>
          <p:cNvPr id="2" name="Content Placeholder 1">
            <a:extLst>
              <a:ext uri="{FF2B5EF4-FFF2-40B4-BE49-F238E27FC236}">
                <a16:creationId xmlns:a16="http://schemas.microsoft.com/office/drawing/2014/main" id="{C424F314-EDF0-65C3-44D3-6DDFD750A9EF}"/>
              </a:ext>
            </a:extLst>
          </p:cNvPr>
          <p:cNvSpPr>
            <a:spLocks noGrp="1"/>
          </p:cNvSpPr>
          <p:nvPr>
            <p:ph idx="1"/>
          </p:nvPr>
        </p:nvSpPr>
        <p:spPr/>
        <p:txBody>
          <a:bodyPr/>
          <a:lstStyle/>
          <a:p>
            <a:r>
              <a:rPr lang="en-US" dirty="0"/>
              <a:t>CUS</a:t>
            </a:r>
          </a:p>
          <a:p>
            <a:pPr lvl="1"/>
            <a:r>
              <a:rPr lang="en-US" sz="2800" dirty="0"/>
              <a:t>Concerned</a:t>
            </a:r>
          </a:p>
          <a:p>
            <a:pPr lvl="1"/>
            <a:r>
              <a:rPr lang="en-US" sz="2800" dirty="0"/>
              <a:t>Uncomfortable</a:t>
            </a:r>
          </a:p>
          <a:p>
            <a:pPr lvl="1"/>
            <a:r>
              <a:rPr lang="en-US" sz="2800" dirty="0"/>
              <a:t>Safety </a:t>
            </a:r>
          </a:p>
          <a:p>
            <a:r>
              <a:rPr lang="en-US" dirty="0"/>
              <a:t>Patient handoff</a:t>
            </a:r>
          </a:p>
          <a:p>
            <a:r>
              <a:rPr lang="en-US" dirty="0"/>
              <a:t>Huddles</a:t>
            </a:r>
          </a:p>
          <a:p>
            <a:r>
              <a:rPr lang="en-US" dirty="0"/>
              <a:t>Rounds</a:t>
            </a:r>
          </a:p>
          <a:p>
            <a:endParaRPr lang="en-US" dirty="0"/>
          </a:p>
        </p:txBody>
      </p:sp>
      <p:sp>
        <p:nvSpPr>
          <p:cNvPr id="4" name="Slide Number Placeholder 3">
            <a:extLst>
              <a:ext uri="{FF2B5EF4-FFF2-40B4-BE49-F238E27FC236}">
                <a16:creationId xmlns:a16="http://schemas.microsoft.com/office/drawing/2014/main" id="{65BE0DC6-B3DD-77E5-871C-DD2369B73EC6}"/>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21</a:t>
            </a:fld>
            <a:endParaRPr lang="en-GB" dirty="0"/>
          </a:p>
        </p:txBody>
      </p:sp>
    </p:spTree>
    <p:extLst>
      <p:ext uri="{BB962C8B-B14F-4D97-AF65-F5344CB8AC3E}">
        <p14:creationId xmlns:p14="http://schemas.microsoft.com/office/powerpoint/2010/main" val="3037660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7A773-58DC-F203-A516-31E085A02C6C}"/>
              </a:ext>
            </a:extLst>
          </p:cNvPr>
          <p:cNvSpPr>
            <a:spLocks noGrp="1"/>
          </p:cNvSpPr>
          <p:nvPr>
            <p:ph type="title"/>
          </p:nvPr>
        </p:nvSpPr>
        <p:spPr/>
        <p:txBody>
          <a:bodyPr/>
          <a:lstStyle/>
          <a:p>
            <a:r>
              <a:rPr lang="en-US" dirty="0"/>
              <a:t>Clinical Pathways</a:t>
            </a:r>
          </a:p>
        </p:txBody>
      </p:sp>
      <p:sp>
        <p:nvSpPr>
          <p:cNvPr id="2" name="Content Placeholder 1">
            <a:extLst>
              <a:ext uri="{FF2B5EF4-FFF2-40B4-BE49-F238E27FC236}">
                <a16:creationId xmlns:a16="http://schemas.microsoft.com/office/drawing/2014/main" id="{532448A4-DBAA-F4FF-4588-935BD5276F3B}"/>
              </a:ext>
            </a:extLst>
          </p:cNvPr>
          <p:cNvSpPr>
            <a:spLocks noGrp="1"/>
          </p:cNvSpPr>
          <p:nvPr>
            <p:ph idx="1"/>
          </p:nvPr>
        </p:nvSpPr>
        <p:spPr/>
        <p:txBody>
          <a:bodyPr/>
          <a:lstStyle/>
          <a:p>
            <a:r>
              <a:rPr lang="en-US" dirty="0"/>
              <a:t>Interprofessional plans or care protocols</a:t>
            </a:r>
          </a:p>
          <a:p>
            <a:pPr lvl="1"/>
            <a:r>
              <a:rPr lang="en-US" sz="2800" dirty="0"/>
              <a:t>Outline care and desired outcomes</a:t>
            </a:r>
          </a:p>
          <a:p>
            <a:r>
              <a:rPr lang="en-US" dirty="0"/>
              <a:t>Variance </a:t>
            </a:r>
          </a:p>
          <a:p>
            <a:pPr lvl="1"/>
            <a:r>
              <a:rPr lang="en-US" sz="2800" dirty="0"/>
              <a:t>Occurs when patient progress differs from the plan</a:t>
            </a:r>
          </a:p>
        </p:txBody>
      </p:sp>
      <p:sp>
        <p:nvSpPr>
          <p:cNvPr id="4" name="Slide Number Placeholder 3">
            <a:extLst>
              <a:ext uri="{FF2B5EF4-FFF2-40B4-BE49-F238E27FC236}">
                <a16:creationId xmlns:a16="http://schemas.microsoft.com/office/drawing/2014/main" id="{DE2283C3-FCB8-2369-DDFC-ED367CF88685}"/>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22</a:t>
            </a:fld>
            <a:endParaRPr lang="en-GB" dirty="0"/>
          </a:p>
        </p:txBody>
      </p:sp>
    </p:spTree>
    <p:extLst>
      <p:ext uri="{BB962C8B-B14F-4D97-AF65-F5344CB8AC3E}">
        <p14:creationId xmlns:p14="http://schemas.microsoft.com/office/powerpoint/2010/main" val="3516916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Delegation and Assignment</a:t>
            </a:r>
          </a:p>
        </p:txBody>
      </p:sp>
      <p:sp>
        <p:nvSpPr>
          <p:cNvPr id="5" name="Content Placeholder 4"/>
          <p:cNvSpPr>
            <a:spLocks noGrp="1"/>
          </p:cNvSpPr>
          <p:nvPr>
            <p:ph idx="1"/>
          </p:nvPr>
        </p:nvSpPr>
        <p:spPr/>
        <p:txBody>
          <a:bodyPr/>
          <a:lstStyle/>
          <a:p>
            <a:r>
              <a:rPr lang="en-US" dirty="0"/>
              <a:t>RNs </a:t>
            </a:r>
          </a:p>
          <a:p>
            <a:pPr lvl="1"/>
            <a:r>
              <a:rPr lang="en-US" dirty="0"/>
              <a:t>Delegate nursing care</a:t>
            </a:r>
          </a:p>
          <a:p>
            <a:pPr lvl="2"/>
            <a:r>
              <a:rPr lang="en-US" dirty="0"/>
              <a:t>Licensed practical/vocational nurses (LPN/VN)</a:t>
            </a:r>
          </a:p>
          <a:p>
            <a:pPr lvl="2"/>
            <a:r>
              <a:rPr lang="en-US" dirty="0"/>
              <a:t>Assistive personnel (AP)</a:t>
            </a:r>
          </a:p>
          <a:p>
            <a:pPr lvl="2"/>
            <a:r>
              <a:rPr lang="en-US" dirty="0"/>
              <a:t>RN to RN</a:t>
            </a:r>
          </a:p>
          <a:p>
            <a:pPr lvl="1"/>
            <a:r>
              <a:rPr lang="en-US" dirty="0"/>
              <a:t>Supervise those qualified to deliver care</a:t>
            </a:r>
          </a:p>
          <a:p>
            <a:pPr lvl="1"/>
            <a:r>
              <a:rPr lang="en-US" dirty="0"/>
              <a:t>Assign care within scope of practice</a:t>
            </a:r>
          </a:p>
          <a:p>
            <a:pPr lvl="1"/>
            <a:r>
              <a:rPr lang="en-US" dirty="0"/>
              <a:t>Cannot delegate nursing interventions that require independent nursing knowledge, skill or judgment</a:t>
            </a:r>
          </a:p>
          <a:p>
            <a:pPr lvl="2"/>
            <a:r>
              <a:rPr lang="en-US" dirty="0"/>
              <a:t>Initial assessment, patient teaching, evaluating care</a:t>
            </a:r>
          </a:p>
          <a:p>
            <a:endParaRPr lang="en-US" dirty="0"/>
          </a:p>
        </p:txBody>
      </p:sp>
      <p:sp>
        <p:nvSpPr>
          <p:cNvPr id="2" name="Slide Number Placeholder 1">
            <a:extLst>
              <a:ext uri="{FF2B5EF4-FFF2-40B4-BE49-F238E27FC236}">
                <a16:creationId xmlns:a16="http://schemas.microsoft.com/office/drawing/2014/main" id="{A5DD6892-EFB5-AEE6-D0C0-2FA640D682AD}"/>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23</a:t>
            </a:fld>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1E47719-BC37-F0A0-D194-B4FBE248811E}"/>
              </a:ext>
            </a:extLst>
          </p:cNvPr>
          <p:cNvSpPr>
            <a:spLocks noGrp="1"/>
          </p:cNvSpPr>
          <p:nvPr>
            <p:ph type="title"/>
          </p:nvPr>
        </p:nvSpPr>
        <p:spPr/>
        <p:txBody>
          <a:bodyPr/>
          <a:lstStyle/>
          <a:p>
            <a:r>
              <a:rPr lang="en-US" dirty="0"/>
              <a:t>5 Rights of Delegation</a:t>
            </a:r>
          </a:p>
        </p:txBody>
      </p:sp>
      <p:sp>
        <p:nvSpPr>
          <p:cNvPr id="2" name="Content Placeholder 1">
            <a:extLst>
              <a:ext uri="{FF2B5EF4-FFF2-40B4-BE49-F238E27FC236}">
                <a16:creationId xmlns:a16="http://schemas.microsoft.com/office/drawing/2014/main" id="{41BEEC54-6FD5-92B1-F8B2-5A8A81F41D2C}"/>
              </a:ext>
            </a:extLst>
          </p:cNvPr>
          <p:cNvSpPr>
            <a:spLocks noGrp="1"/>
          </p:cNvSpPr>
          <p:nvPr>
            <p:ph idx="1"/>
          </p:nvPr>
        </p:nvSpPr>
        <p:spPr/>
        <p:txBody>
          <a:bodyPr/>
          <a:lstStyle/>
          <a:p>
            <a:r>
              <a:rPr lang="en-US" dirty="0"/>
              <a:t>Right task</a:t>
            </a:r>
          </a:p>
          <a:p>
            <a:r>
              <a:rPr lang="en-US" dirty="0"/>
              <a:t>Right circumstances</a:t>
            </a:r>
          </a:p>
          <a:p>
            <a:r>
              <a:rPr lang="en-US" dirty="0"/>
              <a:t>Right person</a:t>
            </a:r>
          </a:p>
          <a:p>
            <a:r>
              <a:rPr lang="en-US" dirty="0"/>
              <a:t>Right directions and communication</a:t>
            </a:r>
          </a:p>
          <a:p>
            <a:r>
              <a:rPr lang="en-US" dirty="0"/>
              <a:t>Right supervision and evaluation</a:t>
            </a:r>
          </a:p>
        </p:txBody>
      </p:sp>
      <p:sp>
        <p:nvSpPr>
          <p:cNvPr id="4" name="Slide Number Placeholder 3">
            <a:extLst>
              <a:ext uri="{FF2B5EF4-FFF2-40B4-BE49-F238E27FC236}">
                <a16:creationId xmlns:a16="http://schemas.microsoft.com/office/drawing/2014/main" id="{7072B17E-7218-2AF8-7786-1252EACE7C4B}"/>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24</a:t>
            </a:fld>
            <a:endParaRPr lang="en-GB" dirty="0"/>
          </a:p>
        </p:txBody>
      </p:sp>
    </p:spTree>
    <p:extLst>
      <p:ext uri="{BB962C8B-B14F-4D97-AF65-F5344CB8AC3E}">
        <p14:creationId xmlns:p14="http://schemas.microsoft.com/office/powerpoint/2010/main" val="11160504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Safety and Quality</a:t>
            </a:r>
          </a:p>
        </p:txBody>
      </p:sp>
      <p:sp>
        <p:nvSpPr>
          <p:cNvPr id="4" name="Content Placeholder 3"/>
          <p:cNvSpPr>
            <a:spLocks noGrp="1"/>
          </p:cNvSpPr>
          <p:nvPr>
            <p:ph idx="1"/>
          </p:nvPr>
        </p:nvSpPr>
        <p:spPr/>
        <p:txBody>
          <a:bodyPr/>
          <a:lstStyle/>
          <a:p>
            <a:r>
              <a:rPr lang="en-US" dirty="0"/>
              <a:t>Safety and quality of care correlate</a:t>
            </a:r>
          </a:p>
          <a:p>
            <a:r>
              <a:rPr lang="en-US" dirty="0"/>
              <a:t>Preventable medical errors are a leading cause of death in the U.S.</a:t>
            </a:r>
          </a:p>
          <a:p>
            <a:r>
              <a:rPr lang="en-US" dirty="0"/>
              <a:t>Errors and near misses are reported and analyzed</a:t>
            </a:r>
          </a:p>
        </p:txBody>
      </p:sp>
      <p:sp>
        <p:nvSpPr>
          <p:cNvPr id="2" name="Slide Number Placeholder 1">
            <a:extLst>
              <a:ext uri="{FF2B5EF4-FFF2-40B4-BE49-F238E27FC236}">
                <a16:creationId xmlns:a16="http://schemas.microsoft.com/office/drawing/2014/main" id="{8B2282FC-D03A-C158-F203-EF0F0B5ED00F}"/>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25</a:t>
            </a:fld>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lstStyle/>
          <a:p>
            <a:r>
              <a:rPr lang="en-US" dirty="0"/>
              <a:t>Safety and Quality Initiatives</a:t>
            </a:r>
          </a:p>
        </p:txBody>
      </p:sp>
      <p:sp>
        <p:nvSpPr>
          <p:cNvPr id="54274" name="Rectangle 3"/>
          <p:cNvSpPr>
            <a:spLocks noGrp="1"/>
          </p:cNvSpPr>
          <p:nvPr>
            <p:ph idx="1"/>
          </p:nvPr>
        </p:nvSpPr>
        <p:spPr/>
        <p:txBody>
          <a:bodyPr/>
          <a:lstStyle/>
          <a:p>
            <a:r>
              <a:rPr lang="en-US" dirty="0"/>
              <a:t>National Quality Forum</a:t>
            </a:r>
          </a:p>
          <a:p>
            <a:pPr lvl="1"/>
            <a:r>
              <a:rPr lang="en-US" sz="2800" dirty="0"/>
              <a:t>Serious reportable event (SRE) </a:t>
            </a:r>
          </a:p>
          <a:p>
            <a:pPr lvl="1"/>
            <a:r>
              <a:rPr lang="en-US" sz="2800" dirty="0"/>
              <a:t>“Never Event”</a:t>
            </a:r>
          </a:p>
          <a:p>
            <a:pPr lvl="1"/>
            <a:r>
              <a:rPr lang="en-US" sz="2800" dirty="0"/>
              <a:t>Safe practices</a:t>
            </a:r>
          </a:p>
          <a:p>
            <a:r>
              <a:rPr lang="en-US" dirty="0"/>
              <a:t>National Patient Safety Goals</a:t>
            </a:r>
          </a:p>
          <a:p>
            <a:pPr lvl="1"/>
            <a:r>
              <a:rPr lang="en-US" sz="2800" dirty="0"/>
              <a:t>Sentinel event</a:t>
            </a:r>
          </a:p>
          <a:p>
            <a:r>
              <a:rPr lang="en-US" dirty="0"/>
              <a:t>Failure to rescue (FTR)</a:t>
            </a:r>
          </a:p>
        </p:txBody>
      </p:sp>
      <p:sp>
        <p:nvSpPr>
          <p:cNvPr id="2" name="Slide Number Placeholder 1">
            <a:extLst>
              <a:ext uri="{FF2B5EF4-FFF2-40B4-BE49-F238E27FC236}">
                <a16:creationId xmlns:a16="http://schemas.microsoft.com/office/drawing/2014/main" id="{76907117-99C9-4F74-D0BB-EC6A9A0EE5C2}"/>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26</a:t>
            </a:fld>
            <a:endParaRPr lang="en-GB"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Quality Improvement Programs</a:t>
            </a:r>
          </a:p>
        </p:txBody>
      </p:sp>
      <p:sp>
        <p:nvSpPr>
          <p:cNvPr id="5" name="Content Placeholder 4"/>
          <p:cNvSpPr>
            <a:spLocks noGrp="1"/>
          </p:cNvSpPr>
          <p:nvPr>
            <p:ph idx="1"/>
          </p:nvPr>
        </p:nvSpPr>
        <p:spPr/>
        <p:txBody>
          <a:bodyPr/>
          <a:lstStyle/>
          <a:p>
            <a:r>
              <a:rPr lang="en-US" dirty="0"/>
              <a:t>QI programs</a:t>
            </a:r>
          </a:p>
          <a:p>
            <a:r>
              <a:rPr lang="en-US" dirty="0"/>
              <a:t>Interprofessional team efforts</a:t>
            </a:r>
          </a:p>
          <a:p>
            <a:r>
              <a:rPr lang="en-US" dirty="0"/>
              <a:t>National Database of Nursing Quality Indicators</a:t>
            </a:r>
          </a:p>
        </p:txBody>
      </p:sp>
      <p:sp>
        <p:nvSpPr>
          <p:cNvPr id="2" name="Slide Number Placeholder 1">
            <a:extLst>
              <a:ext uri="{FF2B5EF4-FFF2-40B4-BE49-F238E27FC236}">
                <a16:creationId xmlns:a16="http://schemas.microsoft.com/office/drawing/2014/main" id="{5D01D8B7-D347-FFDA-E91C-3CE1576443C4}"/>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27</a:t>
            </a:fld>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Informatics and Healthcare Technology</a:t>
            </a:r>
          </a:p>
        </p:txBody>
      </p:sp>
      <p:sp>
        <p:nvSpPr>
          <p:cNvPr id="5" name="Content Placeholder 4"/>
          <p:cNvSpPr>
            <a:spLocks noGrp="1"/>
          </p:cNvSpPr>
          <p:nvPr>
            <p:ph idx="1"/>
          </p:nvPr>
        </p:nvSpPr>
        <p:spPr>
          <a:xfrm>
            <a:off x="457200" y="1714500"/>
            <a:ext cx="8229599" cy="4454525"/>
          </a:xfrm>
        </p:spPr>
        <p:txBody>
          <a:bodyPr/>
          <a:lstStyle/>
          <a:p>
            <a:r>
              <a:rPr lang="en-US" dirty="0"/>
              <a:t>Nursing is information-intense</a:t>
            </a:r>
          </a:p>
          <a:p>
            <a:pPr lvl="1"/>
            <a:r>
              <a:rPr lang="en-US" dirty="0"/>
              <a:t>Obtain and review diagnostic information</a:t>
            </a:r>
          </a:p>
          <a:p>
            <a:pPr lvl="1"/>
            <a:r>
              <a:rPr lang="en-US" dirty="0"/>
              <a:t>Make clinical decisions</a:t>
            </a:r>
          </a:p>
          <a:p>
            <a:pPr lvl="1"/>
            <a:r>
              <a:rPr lang="en-US" dirty="0"/>
              <a:t>Communicate</a:t>
            </a:r>
          </a:p>
          <a:p>
            <a:pPr lvl="1"/>
            <a:r>
              <a:rPr lang="en-US" dirty="0"/>
              <a:t>Document (EHR)</a:t>
            </a:r>
          </a:p>
          <a:p>
            <a:pPr lvl="1"/>
            <a:r>
              <a:rPr lang="en-US" dirty="0"/>
              <a:t>Provide care</a:t>
            </a:r>
          </a:p>
          <a:p>
            <a:r>
              <a:rPr lang="en-US" dirty="0"/>
              <a:t>CPOE</a:t>
            </a:r>
          </a:p>
          <a:p>
            <a:r>
              <a:rPr lang="en-US" dirty="0"/>
              <a:t>PHI</a:t>
            </a:r>
          </a:p>
          <a:p>
            <a:pPr lvl="1"/>
            <a:r>
              <a:rPr lang="en-US" dirty="0"/>
              <a:t>HIPPA</a:t>
            </a:r>
          </a:p>
        </p:txBody>
      </p:sp>
      <p:sp>
        <p:nvSpPr>
          <p:cNvPr id="2" name="Slide Number Placeholder 1">
            <a:extLst>
              <a:ext uri="{FF2B5EF4-FFF2-40B4-BE49-F238E27FC236}">
                <a16:creationId xmlns:a16="http://schemas.microsoft.com/office/drawing/2014/main" id="{5B726E54-E048-7C47-6335-FC0F4B7F0657}"/>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28</a:t>
            </a:fld>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Evidence-Based Practice</a:t>
            </a:r>
          </a:p>
        </p:txBody>
      </p:sp>
      <p:sp>
        <p:nvSpPr>
          <p:cNvPr id="5" name="Content Placeholder 4"/>
          <p:cNvSpPr>
            <a:spLocks noGrp="1"/>
          </p:cNvSpPr>
          <p:nvPr>
            <p:ph idx="1"/>
          </p:nvPr>
        </p:nvSpPr>
        <p:spPr/>
        <p:txBody>
          <a:bodyPr/>
          <a:lstStyle/>
          <a:p>
            <a:r>
              <a:rPr lang="en-US" dirty="0"/>
              <a:t>Problem-solving approach to clinical decision making</a:t>
            </a:r>
          </a:p>
          <a:p>
            <a:r>
              <a:rPr lang="en-US" dirty="0"/>
              <a:t>Taking an active role in using the best available evidence when delivering care</a:t>
            </a:r>
          </a:p>
        </p:txBody>
      </p:sp>
      <p:sp>
        <p:nvSpPr>
          <p:cNvPr id="2" name="Slide Number Placeholder 1">
            <a:extLst>
              <a:ext uri="{FF2B5EF4-FFF2-40B4-BE49-F238E27FC236}">
                <a16:creationId xmlns:a16="http://schemas.microsoft.com/office/drawing/2014/main" id="{316D977B-CF32-9A32-3357-ABAF2A5CF46E}"/>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29</a:t>
            </a:fld>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p:cNvSpPr>
          <p:nvPr>
            <p:ph type="title"/>
          </p:nvPr>
        </p:nvSpPr>
        <p:spPr/>
        <p:txBody>
          <a:bodyPr/>
          <a:lstStyle/>
          <a:p>
            <a:r>
              <a:rPr lang="en-US" dirty="0"/>
              <a:t>Influences on Nursing </a:t>
            </a:r>
            <a:br>
              <a:rPr lang="en-US" dirty="0"/>
            </a:br>
            <a:r>
              <a:rPr lang="en-US" dirty="0"/>
              <a:t>(1 of 5)</a:t>
            </a:r>
          </a:p>
        </p:txBody>
      </p:sp>
      <p:sp>
        <p:nvSpPr>
          <p:cNvPr id="23554" name="Rectangle 3"/>
          <p:cNvSpPr>
            <a:spLocks noGrp="1"/>
          </p:cNvSpPr>
          <p:nvPr>
            <p:ph idx="1"/>
          </p:nvPr>
        </p:nvSpPr>
        <p:spPr/>
        <p:txBody>
          <a:bodyPr/>
          <a:lstStyle/>
          <a:p>
            <a:r>
              <a:rPr lang="en-US" dirty="0"/>
              <a:t>Expanding knowledge and technology</a:t>
            </a:r>
          </a:p>
          <a:p>
            <a:pPr lvl="1"/>
            <a:r>
              <a:rPr lang="en-US" sz="2800" dirty="0"/>
              <a:t>Influence care delivery</a:t>
            </a:r>
          </a:p>
          <a:p>
            <a:pPr lvl="1"/>
            <a:r>
              <a:rPr lang="en-US" sz="2800" dirty="0"/>
              <a:t>Extend patient lives</a:t>
            </a:r>
          </a:p>
        </p:txBody>
      </p:sp>
      <p:sp>
        <p:nvSpPr>
          <p:cNvPr id="2" name="Slide Number Placeholder 1">
            <a:extLst>
              <a:ext uri="{FF2B5EF4-FFF2-40B4-BE49-F238E27FC236}">
                <a16:creationId xmlns:a16="http://schemas.microsoft.com/office/drawing/2014/main" id="{E3BB2B28-946F-B56A-1C0A-F2FB789D8098}"/>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3</a:t>
            </a:fld>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00B9543-2040-D627-A304-60D4392F3E37}"/>
              </a:ext>
            </a:extLst>
          </p:cNvPr>
          <p:cNvSpPr>
            <a:spLocks noGrp="1"/>
          </p:cNvSpPr>
          <p:nvPr>
            <p:ph type="title"/>
          </p:nvPr>
        </p:nvSpPr>
        <p:spPr/>
        <p:txBody>
          <a:bodyPr/>
          <a:lstStyle/>
          <a:p>
            <a:r>
              <a:rPr lang="en-US" dirty="0"/>
              <a:t>EBP Process</a:t>
            </a:r>
            <a:br>
              <a:rPr lang="en-US" dirty="0"/>
            </a:br>
            <a:r>
              <a:rPr lang="en-US" dirty="0"/>
              <a:t>(1 of 2)</a:t>
            </a:r>
          </a:p>
        </p:txBody>
      </p:sp>
      <p:sp>
        <p:nvSpPr>
          <p:cNvPr id="2" name="Content Placeholder 1">
            <a:extLst>
              <a:ext uri="{FF2B5EF4-FFF2-40B4-BE49-F238E27FC236}">
                <a16:creationId xmlns:a16="http://schemas.microsoft.com/office/drawing/2014/main" id="{59DC816B-39DA-D6AB-8461-6C814C5D42B3}"/>
              </a:ext>
            </a:extLst>
          </p:cNvPr>
          <p:cNvSpPr>
            <a:spLocks noGrp="1"/>
          </p:cNvSpPr>
          <p:nvPr>
            <p:ph idx="1"/>
          </p:nvPr>
        </p:nvSpPr>
        <p:spPr/>
        <p:txBody>
          <a:bodyPr/>
          <a:lstStyle/>
          <a:p>
            <a:pPr marL="514350" indent="-514350">
              <a:buFont typeface="+mj-lt"/>
              <a:buAutoNum type="arabicPeriod"/>
            </a:pPr>
            <a:r>
              <a:rPr lang="en-US" dirty="0"/>
              <a:t>Ask a clinical question about a practice issue or concern in PICOT format</a:t>
            </a:r>
          </a:p>
          <a:p>
            <a:pPr lvl="1"/>
            <a:r>
              <a:rPr lang="en-US" sz="2800" dirty="0"/>
              <a:t>P = patients/populations</a:t>
            </a:r>
          </a:p>
          <a:p>
            <a:pPr lvl="1"/>
            <a:r>
              <a:rPr lang="en-US" sz="2800" dirty="0"/>
              <a:t>I = Intervention</a:t>
            </a:r>
          </a:p>
          <a:p>
            <a:pPr lvl="1"/>
            <a:r>
              <a:rPr lang="en-US" sz="2800" dirty="0"/>
              <a:t>C = Comparison</a:t>
            </a:r>
          </a:p>
          <a:p>
            <a:pPr lvl="1"/>
            <a:r>
              <a:rPr lang="en-US" sz="2800" dirty="0"/>
              <a:t>O = Outcome</a:t>
            </a:r>
          </a:p>
          <a:p>
            <a:pPr lvl="1"/>
            <a:r>
              <a:rPr lang="en-US" sz="2800" dirty="0"/>
              <a:t>T = Time period</a:t>
            </a:r>
          </a:p>
        </p:txBody>
      </p:sp>
      <p:sp>
        <p:nvSpPr>
          <p:cNvPr id="4" name="Slide Number Placeholder 3">
            <a:extLst>
              <a:ext uri="{FF2B5EF4-FFF2-40B4-BE49-F238E27FC236}">
                <a16:creationId xmlns:a16="http://schemas.microsoft.com/office/drawing/2014/main" id="{AA73077C-3891-00A7-9671-1ACBDB9EB550}"/>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30</a:t>
            </a:fld>
            <a:endParaRPr lang="en-GB" dirty="0"/>
          </a:p>
        </p:txBody>
      </p:sp>
    </p:spTree>
    <p:extLst>
      <p:ext uri="{BB962C8B-B14F-4D97-AF65-F5344CB8AC3E}">
        <p14:creationId xmlns:p14="http://schemas.microsoft.com/office/powerpoint/2010/main" val="38114204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3EE1B20-DD07-F144-5E7C-C8D18926C712}"/>
              </a:ext>
            </a:extLst>
          </p:cNvPr>
          <p:cNvSpPr>
            <a:spLocks noGrp="1"/>
          </p:cNvSpPr>
          <p:nvPr>
            <p:ph type="title"/>
          </p:nvPr>
        </p:nvSpPr>
        <p:spPr/>
        <p:txBody>
          <a:bodyPr/>
          <a:lstStyle/>
          <a:p>
            <a:r>
              <a:rPr lang="en-US" dirty="0"/>
              <a:t>EBP Process</a:t>
            </a:r>
            <a:br>
              <a:rPr lang="en-US" dirty="0"/>
            </a:br>
            <a:r>
              <a:rPr lang="en-US" dirty="0"/>
              <a:t>(2 of 2)</a:t>
            </a:r>
          </a:p>
        </p:txBody>
      </p:sp>
      <p:sp>
        <p:nvSpPr>
          <p:cNvPr id="2" name="Content Placeholder 1">
            <a:extLst>
              <a:ext uri="{FF2B5EF4-FFF2-40B4-BE49-F238E27FC236}">
                <a16:creationId xmlns:a16="http://schemas.microsoft.com/office/drawing/2014/main" id="{A3C7D9D7-8380-1C95-013C-5FD74C81341D}"/>
              </a:ext>
            </a:extLst>
          </p:cNvPr>
          <p:cNvSpPr>
            <a:spLocks noGrp="1"/>
          </p:cNvSpPr>
          <p:nvPr>
            <p:ph idx="1"/>
          </p:nvPr>
        </p:nvSpPr>
        <p:spPr/>
        <p:txBody>
          <a:bodyPr/>
          <a:lstStyle/>
          <a:p>
            <a:pPr marL="514350" indent="-514350">
              <a:buFont typeface="+mj-lt"/>
              <a:buAutoNum type="arabicPeriod" startAt="2"/>
            </a:pPr>
            <a:r>
              <a:rPr lang="en-US" dirty="0"/>
              <a:t>Search for the best evidence that applies to the question</a:t>
            </a:r>
          </a:p>
          <a:p>
            <a:pPr marL="514350" indent="-514350">
              <a:buFont typeface="+mj-lt"/>
              <a:buAutoNum type="arabicPeriod" startAt="2"/>
            </a:pPr>
            <a:r>
              <a:rPr lang="en-US" dirty="0"/>
              <a:t>Critically appraise the evidence</a:t>
            </a:r>
          </a:p>
          <a:p>
            <a:pPr marL="514350" indent="-514350">
              <a:buFont typeface="+mj-lt"/>
              <a:buAutoNum type="arabicPeriod" startAt="2"/>
            </a:pPr>
            <a:r>
              <a:rPr lang="en-US" dirty="0"/>
              <a:t>Implement the evidence in practice</a:t>
            </a:r>
          </a:p>
          <a:p>
            <a:pPr marL="514350" indent="-514350">
              <a:buFont typeface="+mj-lt"/>
              <a:buAutoNum type="arabicPeriod" startAt="2"/>
            </a:pPr>
            <a:r>
              <a:rPr lang="en-US" dirty="0"/>
              <a:t>Evaluate the outcome of the change</a:t>
            </a:r>
          </a:p>
          <a:p>
            <a:pPr marL="514350" indent="-514350">
              <a:buFont typeface="+mj-lt"/>
              <a:buAutoNum type="arabicPeriod" startAt="2"/>
            </a:pPr>
            <a:r>
              <a:rPr lang="en-US" dirty="0"/>
              <a:t>Share the results of the EBP change</a:t>
            </a:r>
          </a:p>
        </p:txBody>
      </p:sp>
      <p:sp>
        <p:nvSpPr>
          <p:cNvPr id="4" name="Slide Number Placeholder 3">
            <a:extLst>
              <a:ext uri="{FF2B5EF4-FFF2-40B4-BE49-F238E27FC236}">
                <a16:creationId xmlns:a16="http://schemas.microsoft.com/office/drawing/2014/main" id="{83EEFD67-899F-A189-F41E-851753DE7C60}"/>
              </a:ext>
            </a:extLst>
          </p:cNvPr>
          <p:cNvSpPr>
            <a:spLocks noGrp="1"/>
          </p:cNvSpPr>
          <p:nvPr>
            <p:ph type="sldNum" sz="quarter" idx="10"/>
          </p:nvPr>
        </p:nvSpPr>
        <p:spPr/>
        <p:txBody>
          <a:bodyPr/>
          <a:lstStyle/>
          <a:p>
            <a:pPr>
              <a:defRPr/>
            </a:pPr>
            <a:r>
              <a:rPr lang="en-GB"/>
              <a:t> </a:t>
            </a:r>
            <a:fld id="{385AB63A-440D-4121-8AA8-BB108516B428}" type="slidenum">
              <a:rPr lang="en-GB" smtClean="0"/>
              <a:pPr>
                <a:defRPr/>
              </a:pPr>
              <a:t>31</a:t>
            </a:fld>
            <a:endParaRPr lang="en-GB" dirty="0"/>
          </a:p>
        </p:txBody>
      </p:sp>
    </p:spTree>
    <p:extLst>
      <p:ext uri="{BB962C8B-B14F-4D97-AF65-F5344CB8AC3E}">
        <p14:creationId xmlns:p14="http://schemas.microsoft.com/office/powerpoint/2010/main" val="37003064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Audience Response Question </a:t>
            </a:r>
            <a:br>
              <a:rPr lang="en-US" dirty="0"/>
            </a:br>
            <a:r>
              <a:rPr lang="en-US" dirty="0"/>
              <a:t>(1 of 2)</a:t>
            </a:r>
          </a:p>
        </p:txBody>
      </p:sp>
      <p:sp>
        <p:nvSpPr>
          <p:cNvPr id="3074" name="Rectangle 3"/>
          <p:cNvSpPr>
            <a:spLocks noGrp="1" noChangeArrowheads="1"/>
          </p:cNvSpPr>
          <p:nvPr>
            <p:ph idx="1"/>
          </p:nvPr>
        </p:nvSpPr>
        <p:spPr/>
        <p:txBody>
          <a:bodyPr/>
          <a:lstStyle/>
          <a:p>
            <a:pPr marL="0" indent="0">
              <a:buNone/>
            </a:pPr>
            <a:r>
              <a:rPr lang="en-US" altLang="ja-JP" sz="2400" dirty="0"/>
              <a:t>A nurse teaches a student nurse about evidence-based nursing practice guidelines. Which statement, if made by the student nurse, indicates understanding of the teaching?</a:t>
            </a:r>
          </a:p>
          <a:p>
            <a:pPr marL="514350" indent="-514350">
              <a:buSzPct val="100000"/>
              <a:buFont typeface="+mj-lt"/>
              <a:buAutoNum type="alphaLcPeriod"/>
            </a:pPr>
            <a:r>
              <a:rPr lang="en-US" altLang="ja-JP" sz="2200" dirty="0"/>
              <a:t>“Patient care is based on research findings instead of the expertise of the nurse.”</a:t>
            </a:r>
          </a:p>
          <a:p>
            <a:pPr marL="514350" indent="-514350">
              <a:buSzPct val="100000"/>
              <a:buFont typeface="+mj-lt"/>
              <a:buAutoNum type="alphaLcPeriod"/>
            </a:pPr>
            <a:r>
              <a:rPr lang="en-US" altLang="ja-JP" sz="2200" dirty="0"/>
              <a:t>“Patient preferences should not be considered if guidelines are supported by evidence.”</a:t>
            </a:r>
          </a:p>
          <a:p>
            <a:pPr marL="514350" indent="-514350">
              <a:buSzPct val="100000"/>
              <a:buFont typeface="+mj-lt"/>
              <a:buAutoNum type="alphaLcPeriod"/>
            </a:pPr>
            <a:r>
              <a:rPr lang="en-US" altLang="ja-JP" sz="2200" dirty="0"/>
              <a:t>“Nursing care provided is based on the best evidence for quality care and desired outcomes.”</a:t>
            </a:r>
          </a:p>
          <a:p>
            <a:pPr marL="514350" indent="-514350">
              <a:buSzPct val="100000"/>
              <a:buFont typeface="+mj-lt"/>
              <a:buAutoNum type="alphaLcPeriod"/>
            </a:pPr>
            <a:r>
              <a:rPr lang="en-US" altLang="ja-JP" sz="2200" dirty="0"/>
              <a:t>“Practice guidelines are used so that professional decisions about patient care are unnecessary.”</a:t>
            </a:r>
            <a:endParaRPr lang="en-GB" sz="2200" dirty="0"/>
          </a:p>
        </p:txBody>
      </p:sp>
      <p:sp>
        <p:nvSpPr>
          <p:cNvPr id="2" name="Slide Number Placeholder 1">
            <a:extLst>
              <a:ext uri="{FF2B5EF4-FFF2-40B4-BE49-F238E27FC236}">
                <a16:creationId xmlns:a16="http://schemas.microsoft.com/office/drawing/2014/main" id="{5C90EB80-63CE-E162-C67F-3971E84A9571}"/>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32</a:t>
            </a:fld>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Audience Response Question </a:t>
            </a:r>
            <a:br>
              <a:rPr lang="en-US" dirty="0"/>
            </a:br>
            <a:r>
              <a:rPr lang="en-US" dirty="0"/>
              <a:t>(2 of 2)</a:t>
            </a:r>
          </a:p>
        </p:txBody>
      </p:sp>
      <p:sp>
        <p:nvSpPr>
          <p:cNvPr id="3074" name="Rectangle 3"/>
          <p:cNvSpPr>
            <a:spLocks noGrp="1" noChangeArrowheads="1"/>
          </p:cNvSpPr>
          <p:nvPr>
            <p:ph idx="1"/>
          </p:nvPr>
        </p:nvSpPr>
        <p:spPr/>
        <p:txBody>
          <a:bodyPr/>
          <a:lstStyle/>
          <a:p>
            <a:pPr marL="0" indent="0">
              <a:buSzPct val="100000"/>
              <a:buNone/>
            </a:pPr>
            <a:r>
              <a:rPr lang="en-US" altLang="ja-JP" dirty="0"/>
              <a:t>Answer: C</a:t>
            </a:r>
          </a:p>
          <a:p>
            <a:pPr marL="0" indent="0">
              <a:buSzPct val="100000"/>
              <a:buNone/>
            </a:pPr>
            <a:r>
              <a:rPr lang="en-US" altLang="ja-JP" dirty="0"/>
              <a:t> “Nursing care provided is based on the best evidence for quality care and desired outcomes.”</a:t>
            </a:r>
          </a:p>
        </p:txBody>
      </p:sp>
      <p:sp>
        <p:nvSpPr>
          <p:cNvPr id="2" name="Slide Number Placeholder 1">
            <a:extLst>
              <a:ext uri="{FF2B5EF4-FFF2-40B4-BE49-F238E27FC236}">
                <a16:creationId xmlns:a16="http://schemas.microsoft.com/office/drawing/2014/main" id="{7B18C56F-E658-EF43-2DB1-05128C512E02}"/>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33</a:t>
            </a:fld>
            <a:endParaRPr lang="en-GB" dirty="0"/>
          </a:p>
        </p:txBody>
      </p:sp>
    </p:spTree>
    <p:extLst>
      <p:ext uri="{BB962C8B-B14F-4D97-AF65-F5344CB8AC3E}">
        <p14:creationId xmlns:p14="http://schemas.microsoft.com/office/powerpoint/2010/main" val="3937579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Influences on Nursing </a:t>
            </a:r>
            <a:br>
              <a:rPr lang="en-US" dirty="0"/>
            </a:br>
            <a:r>
              <a:rPr lang="en-US" dirty="0"/>
              <a:t>(2 of 5)</a:t>
            </a:r>
          </a:p>
        </p:txBody>
      </p:sp>
      <p:sp>
        <p:nvSpPr>
          <p:cNvPr id="8195" name="Content Placeholder 4"/>
          <p:cNvSpPr>
            <a:spLocks noGrp="1"/>
          </p:cNvSpPr>
          <p:nvPr>
            <p:ph idx="1"/>
          </p:nvPr>
        </p:nvSpPr>
        <p:spPr/>
        <p:txBody>
          <a:bodyPr/>
          <a:lstStyle/>
          <a:p>
            <a:r>
              <a:rPr lang="en-US" dirty="0"/>
              <a:t>Patient diversity</a:t>
            </a:r>
          </a:p>
          <a:p>
            <a:pPr lvl="1"/>
            <a:r>
              <a:rPr lang="en-US" sz="2800" dirty="0"/>
              <a:t>Respect for individual beliefs and values</a:t>
            </a:r>
          </a:p>
          <a:p>
            <a:pPr lvl="1"/>
            <a:r>
              <a:rPr lang="en-US" sz="2800" dirty="0"/>
              <a:t>Informed choices</a:t>
            </a:r>
          </a:p>
          <a:p>
            <a:pPr lvl="1"/>
            <a:r>
              <a:rPr lang="en-US" sz="2800" dirty="0"/>
              <a:t>Safe, equitable care</a:t>
            </a:r>
          </a:p>
        </p:txBody>
      </p:sp>
      <p:sp>
        <p:nvSpPr>
          <p:cNvPr id="2" name="Slide Number Placeholder 1">
            <a:extLst>
              <a:ext uri="{FF2B5EF4-FFF2-40B4-BE49-F238E27FC236}">
                <a16:creationId xmlns:a16="http://schemas.microsoft.com/office/drawing/2014/main" id="{8B828A11-87EF-A8B0-5294-61F0C0647B8D}"/>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br>
              <a:rPr lang="en-US" dirty="0"/>
            </a:br>
            <a:r>
              <a:rPr lang="en-US" dirty="0"/>
              <a:t>Influences on Nursing </a:t>
            </a:r>
            <a:br>
              <a:rPr lang="en-US" dirty="0"/>
            </a:br>
            <a:r>
              <a:rPr lang="en-US" dirty="0"/>
              <a:t>(3 of 5)</a:t>
            </a:r>
            <a:br>
              <a:rPr lang="en-US" dirty="0"/>
            </a:br>
            <a:endParaRPr lang="en-US" dirty="0"/>
          </a:p>
        </p:txBody>
      </p:sp>
      <p:sp>
        <p:nvSpPr>
          <p:cNvPr id="2" name="Content Placeholder 1"/>
          <p:cNvSpPr>
            <a:spLocks noGrp="1"/>
          </p:cNvSpPr>
          <p:nvPr>
            <p:ph idx="1"/>
          </p:nvPr>
        </p:nvSpPr>
        <p:spPr/>
        <p:txBody>
          <a:bodyPr/>
          <a:lstStyle/>
          <a:p>
            <a:r>
              <a:rPr lang="en-US" dirty="0"/>
              <a:t>Healthcare environment</a:t>
            </a:r>
          </a:p>
          <a:p>
            <a:pPr lvl="1"/>
            <a:r>
              <a:rPr lang="en-US" sz="2800" dirty="0"/>
              <a:t>Nurses have a leadership role in promoting safe, positive work environments</a:t>
            </a:r>
          </a:p>
        </p:txBody>
      </p:sp>
      <p:sp>
        <p:nvSpPr>
          <p:cNvPr id="4" name="Slide Number Placeholder 3">
            <a:extLst>
              <a:ext uri="{FF2B5EF4-FFF2-40B4-BE49-F238E27FC236}">
                <a16:creationId xmlns:a16="http://schemas.microsoft.com/office/drawing/2014/main" id="{73B8C369-1289-BCD4-868A-DA2041C3A360}"/>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5</a:t>
            </a:fld>
            <a:endParaRPr lang="en-GB" dirty="0"/>
          </a:p>
        </p:txBody>
      </p:sp>
    </p:spTree>
    <p:extLst>
      <p:ext uri="{BB962C8B-B14F-4D97-AF65-F5344CB8AC3E}">
        <p14:creationId xmlns:p14="http://schemas.microsoft.com/office/powerpoint/2010/main" val="3511388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p:txBody>
          <a:bodyPr/>
          <a:lstStyle/>
          <a:p>
            <a:r>
              <a:rPr lang="en-US" dirty="0"/>
              <a:t>Influences on Nursing </a:t>
            </a:r>
            <a:br>
              <a:rPr lang="en-US" dirty="0"/>
            </a:br>
            <a:r>
              <a:rPr lang="en-US" dirty="0"/>
              <a:t>(4 of 5)</a:t>
            </a:r>
          </a:p>
        </p:txBody>
      </p:sp>
      <p:sp>
        <p:nvSpPr>
          <p:cNvPr id="10242" name="Content Placeholder 4"/>
          <p:cNvSpPr>
            <a:spLocks noGrp="1"/>
          </p:cNvSpPr>
          <p:nvPr>
            <p:ph idx="1"/>
          </p:nvPr>
        </p:nvSpPr>
        <p:spPr/>
        <p:txBody>
          <a:bodyPr/>
          <a:lstStyle/>
          <a:p>
            <a:r>
              <a:rPr lang="en-US" dirty="0"/>
              <a:t>Professional nursing organizations</a:t>
            </a:r>
          </a:p>
          <a:p>
            <a:pPr lvl="1"/>
            <a:r>
              <a:rPr lang="en-US" sz="2800" dirty="0"/>
              <a:t>American Nurses Association (ANA)</a:t>
            </a:r>
          </a:p>
          <a:p>
            <a:pPr lvl="1"/>
            <a:r>
              <a:rPr lang="en-US" sz="2800" dirty="0"/>
              <a:t>Professional specialty organizations</a:t>
            </a:r>
          </a:p>
          <a:p>
            <a:pPr lvl="1"/>
            <a:r>
              <a:rPr lang="en-US" sz="2800" dirty="0"/>
              <a:t>American Nurse’s Credentialing Center’s Magnet Recognition Program</a:t>
            </a:r>
          </a:p>
        </p:txBody>
      </p:sp>
      <p:sp>
        <p:nvSpPr>
          <p:cNvPr id="2" name="Slide Number Placeholder 1">
            <a:extLst>
              <a:ext uri="{FF2B5EF4-FFF2-40B4-BE49-F238E27FC236}">
                <a16:creationId xmlns:a16="http://schemas.microsoft.com/office/drawing/2014/main" id="{3D34E4FE-0273-FFD2-27A5-9A3954DB6E6A}"/>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Influences on Nursing </a:t>
            </a:r>
            <a:br>
              <a:rPr lang="en-US" dirty="0"/>
            </a:br>
            <a:r>
              <a:rPr lang="en-US" dirty="0"/>
              <a:t>(5 of 5) </a:t>
            </a:r>
          </a:p>
        </p:txBody>
      </p:sp>
      <p:sp>
        <p:nvSpPr>
          <p:cNvPr id="11267" name="Content Placeholder 4"/>
          <p:cNvSpPr>
            <a:spLocks noGrp="1"/>
          </p:cNvSpPr>
          <p:nvPr>
            <p:ph idx="1"/>
          </p:nvPr>
        </p:nvSpPr>
        <p:spPr/>
        <p:txBody>
          <a:bodyPr/>
          <a:lstStyle/>
          <a:p>
            <a:r>
              <a:rPr lang="en-US" dirty="0"/>
              <a:t>Nursing competencies</a:t>
            </a:r>
          </a:p>
          <a:p>
            <a:pPr lvl="1"/>
            <a:r>
              <a:rPr lang="en-US" sz="2800" dirty="0"/>
              <a:t>Patient-centered care</a:t>
            </a:r>
          </a:p>
          <a:p>
            <a:pPr lvl="1"/>
            <a:r>
              <a:rPr lang="en-US" sz="2800" dirty="0">
                <a:sym typeface="+mn-ea"/>
              </a:rPr>
              <a:t>Interprofessional partnerships</a:t>
            </a:r>
          </a:p>
          <a:p>
            <a:pPr lvl="1"/>
            <a:r>
              <a:rPr lang="en-US" sz="2800" dirty="0">
                <a:sym typeface="+mn-ea"/>
              </a:rPr>
              <a:t>Quality and safety</a:t>
            </a:r>
            <a:endParaRPr lang="en-US" sz="2800" dirty="0"/>
          </a:p>
          <a:p>
            <a:pPr lvl="1"/>
            <a:r>
              <a:rPr lang="en-US" sz="2800" dirty="0"/>
              <a:t>Informatics and health care technologies</a:t>
            </a:r>
          </a:p>
          <a:p>
            <a:pPr lvl="1"/>
            <a:r>
              <a:rPr lang="en-US" sz="2800" dirty="0"/>
              <a:t>Evidence-based practice</a:t>
            </a:r>
          </a:p>
          <a:p>
            <a:endParaRPr lang="en-US" dirty="0"/>
          </a:p>
          <a:p>
            <a:pPr marL="0" indent="0">
              <a:buNone/>
            </a:pPr>
            <a:r>
              <a:rPr lang="en-US" dirty="0"/>
              <a:t> </a:t>
            </a:r>
          </a:p>
        </p:txBody>
      </p:sp>
      <p:sp>
        <p:nvSpPr>
          <p:cNvPr id="2" name="Slide Number Placeholder 1">
            <a:extLst>
              <a:ext uri="{FF2B5EF4-FFF2-40B4-BE49-F238E27FC236}">
                <a16:creationId xmlns:a16="http://schemas.microsoft.com/office/drawing/2014/main" id="{AC1194E3-16D1-E904-7D31-FFA878621991}"/>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7</a:t>
            </a:fld>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Patient-Centered Care</a:t>
            </a:r>
          </a:p>
        </p:txBody>
      </p:sp>
      <p:sp>
        <p:nvSpPr>
          <p:cNvPr id="33794" name="Content Placeholder 4"/>
          <p:cNvSpPr>
            <a:spLocks noGrp="1"/>
          </p:cNvSpPr>
          <p:nvPr>
            <p:ph idx="1"/>
          </p:nvPr>
        </p:nvSpPr>
        <p:spPr/>
        <p:txBody>
          <a:bodyPr/>
          <a:lstStyle/>
          <a:p>
            <a:r>
              <a:rPr lang="en-US" dirty="0"/>
              <a:t>Compassionate</a:t>
            </a:r>
          </a:p>
          <a:p>
            <a:r>
              <a:rPr lang="en-US" dirty="0"/>
              <a:t>Coordinated</a:t>
            </a:r>
          </a:p>
          <a:p>
            <a:r>
              <a:rPr lang="en-US" dirty="0"/>
              <a:t>Relationship-based</a:t>
            </a:r>
          </a:p>
          <a:p>
            <a:pPr lvl="1"/>
            <a:r>
              <a:rPr lang="en-US" sz="2800" dirty="0"/>
              <a:t>Quality</a:t>
            </a:r>
          </a:p>
          <a:p>
            <a:pPr lvl="1"/>
            <a:r>
              <a:rPr lang="en-US" sz="2800" dirty="0"/>
              <a:t>Safety</a:t>
            </a:r>
          </a:p>
        </p:txBody>
      </p:sp>
      <p:sp>
        <p:nvSpPr>
          <p:cNvPr id="2" name="Slide Number Placeholder 1">
            <a:extLst>
              <a:ext uri="{FF2B5EF4-FFF2-40B4-BE49-F238E27FC236}">
                <a16:creationId xmlns:a16="http://schemas.microsoft.com/office/drawing/2014/main" id="{BB6A9C9D-1B83-0BA2-47E3-DC60AD7E2383}"/>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8</a:t>
            </a:fld>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8E16232-1488-4FF2-9781-EFA143D2A682}"/>
              </a:ext>
            </a:extLst>
          </p:cNvPr>
          <p:cNvSpPr>
            <a:spLocks noGrp="1"/>
          </p:cNvSpPr>
          <p:nvPr>
            <p:ph type="title"/>
          </p:nvPr>
        </p:nvSpPr>
        <p:spPr/>
        <p:txBody>
          <a:bodyPr/>
          <a:lstStyle/>
          <a:p>
            <a:r>
              <a:rPr lang="en-US" dirty="0"/>
              <a:t>Clinical Judgement</a:t>
            </a:r>
          </a:p>
        </p:txBody>
      </p:sp>
      <p:sp>
        <p:nvSpPr>
          <p:cNvPr id="2" name="Content Placeholder 1">
            <a:extLst>
              <a:ext uri="{FF2B5EF4-FFF2-40B4-BE49-F238E27FC236}">
                <a16:creationId xmlns:a16="http://schemas.microsoft.com/office/drawing/2014/main" id="{9A4E94CC-958E-4899-85F5-FC7DB51ED132}"/>
              </a:ext>
            </a:extLst>
          </p:cNvPr>
          <p:cNvSpPr>
            <a:spLocks noGrp="1"/>
          </p:cNvSpPr>
          <p:nvPr>
            <p:ph idx="1"/>
          </p:nvPr>
        </p:nvSpPr>
        <p:spPr/>
        <p:txBody>
          <a:bodyPr/>
          <a:lstStyle/>
          <a:p>
            <a:r>
              <a:rPr lang="en-US" dirty="0"/>
              <a:t>Making sense of information in each situation</a:t>
            </a:r>
          </a:p>
          <a:p>
            <a:pPr lvl="1"/>
            <a:r>
              <a:rPr lang="en-US" sz="2800" dirty="0"/>
              <a:t>Understand medical and nursing implications</a:t>
            </a:r>
          </a:p>
          <a:p>
            <a:pPr lvl="1"/>
            <a:r>
              <a:rPr lang="en-US" sz="2800" dirty="0"/>
              <a:t>Make decisions</a:t>
            </a:r>
          </a:p>
          <a:p>
            <a:pPr lvl="1"/>
            <a:r>
              <a:rPr lang="en-US" sz="2800" dirty="0"/>
              <a:t>Solve problems</a:t>
            </a:r>
          </a:p>
          <a:p>
            <a:r>
              <a:rPr lang="en-US" dirty="0"/>
              <a:t>Practice using learning activities</a:t>
            </a:r>
          </a:p>
          <a:p>
            <a:r>
              <a:rPr lang="en-US" dirty="0"/>
              <a:t>Develop skills through experience</a:t>
            </a:r>
          </a:p>
        </p:txBody>
      </p:sp>
      <p:sp>
        <p:nvSpPr>
          <p:cNvPr id="4" name="Slide Number Placeholder 3">
            <a:extLst>
              <a:ext uri="{FF2B5EF4-FFF2-40B4-BE49-F238E27FC236}">
                <a16:creationId xmlns:a16="http://schemas.microsoft.com/office/drawing/2014/main" id="{E3ACDFE3-96E9-1780-E864-B967FCB4036F}"/>
              </a:ext>
            </a:extLst>
          </p:cNvPr>
          <p:cNvSpPr>
            <a:spLocks noGrp="1"/>
          </p:cNvSpPr>
          <p:nvPr>
            <p:ph type="sldNum" sz="quarter" idx="10"/>
          </p:nvPr>
        </p:nvSpPr>
        <p:spPr/>
        <p:txBody>
          <a:bodyPr/>
          <a:lstStyle/>
          <a:p>
            <a:pPr>
              <a:defRPr/>
            </a:pPr>
            <a:r>
              <a:rPr lang="en-GB" dirty="0"/>
              <a:t> </a:t>
            </a:r>
            <a:fld id="{385AB63A-440D-4121-8AA8-BB108516B428}" type="slidenum">
              <a:rPr lang="en-GB" smtClean="0"/>
              <a:pPr>
                <a:defRPr/>
              </a:pPr>
              <a:t>9</a:t>
            </a:fld>
            <a:endParaRPr lang="en-GB" dirty="0"/>
          </a:p>
        </p:txBody>
      </p:sp>
    </p:spTree>
    <p:extLst>
      <p:ext uri="{BB962C8B-B14F-4D97-AF65-F5344CB8AC3E}">
        <p14:creationId xmlns:p14="http://schemas.microsoft.com/office/powerpoint/2010/main" val="3616220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9830</TotalTime>
  <Words>4133</Words>
  <Application>Microsoft Office PowerPoint</Application>
  <PresentationFormat>On-screen Show (4:3)</PresentationFormat>
  <Paragraphs>461</Paragraphs>
  <Slides>33</Slides>
  <Notes>33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MS PGothic</vt:lpstr>
      <vt:lpstr>Arial</vt:lpstr>
      <vt:lpstr>Calibri</vt:lpstr>
      <vt:lpstr>Wingdings</vt:lpstr>
      <vt:lpstr>Wingdings 2</vt:lpstr>
      <vt:lpstr>Wingdings 3</vt:lpstr>
      <vt:lpstr>Office Theme</vt:lpstr>
      <vt:lpstr>Chapter 1 </vt:lpstr>
      <vt:lpstr>Professional Nursing Practice </vt:lpstr>
      <vt:lpstr>Influences on Nursing  (1 of 5)</vt:lpstr>
      <vt:lpstr>Influences on Nursing  (2 of 5)</vt:lpstr>
      <vt:lpstr> Influences on Nursing  (3 of 5) </vt:lpstr>
      <vt:lpstr>Influences on Nursing  (4 of 5)</vt:lpstr>
      <vt:lpstr>Influences on Nursing  (5 of 5) </vt:lpstr>
      <vt:lpstr>Patient-Centered Care</vt:lpstr>
      <vt:lpstr>Clinical Judgement</vt:lpstr>
      <vt:lpstr>Clinical Practice Frameworks</vt:lpstr>
      <vt:lpstr>The Nursing Process in Nursing Practice (1 of 2)</vt:lpstr>
      <vt:lpstr>Nursing Practice Frameworks</vt:lpstr>
      <vt:lpstr>Nursing Care Plans</vt:lpstr>
      <vt:lpstr>Concept Map</vt:lpstr>
      <vt:lpstr>Spheres of Care</vt:lpstr>
      <vt:lpstr>Care Settings</vt:lpstr>
      <vt:lpstr>Nursing Care Delivery</vt:lpstr>
      <vt:lpstr>Supporting Caregivers</vt:lpstr>
      <vt:lpstr>Interprofessional Partnerships</vt:lpstr>
      <vt:lpstr>Communication (1 of 2)</vt:lpstr>
      <vt:lpstr>Communication (2 of 2)</vt:lpstr>
      <vt:lpstr>Clinical Pathways</vt:lpstr>
      <vt:lpstr>Delegation and Assignment</vt:lpstr>
      <vt:lpstr>5 Rights of Delegation</vt:lpstr>
      <vt:lpstr>Safety and Quality</vt:lpstr>
      <vt:lpstr>Safety and Quality Initiatives</vt:lpstr>
      <vt:lpstr>Quality Improvement Programs</vt:lpstr>
      <vt:lpstr>Informatics and Healthcare Technology</vt:lpstr>
      <vt:lpstr>Evidence-Based Practice</vt:lpstr>
      <vt:lpstr>EBP Process (1 of 2)</vt:lpstr>
      <vt:lpstr>EBP Process (2 of 2)</vt:lpstr>
      <vt:lpstr>Audience Response Question  (1 of 2)</vt:lpstr>
      <vt:lpstr>Audience Response Question  (2 of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Cory Retherford</dc:creator>
  <cp:lastModifiedBy>Jatin Pandey (IL-IN)</cp:lastModifiedBy>
  <cp:revision>315</cp:revision>
  <dcterms:created xsi:type="dcterms:W3CDTF">2011-08-28T20:46:00Z</dcterms:created>
  <dcterms:modified xsi:type="dcterms:W3CDTF">2026-02-02T19:17:14Z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1033-10.2.0.5978</vt:lpwstr>
  </property>
</Properties>
</file>